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71" r:id="rId3"/>
    <p:sldId id="281" r:id="rId4"/>
    <p:sldId id="282" r:id="rId5"/>
    <p:sldId id="280" r:id="rId6"/>
    <p:sldId id="283" r:id="rId7"/>
    <p:sldId id="284" r:id="rId8"/>
    <p:sldId id="291" r:id="rId9"/>
    <p:sldId id="274" r:id="rId10"/>
    <p:sldId id="304" r:id="rId11"/>
    <p:sldId id="305" r:id="rId12"/>
    <p:sldId id="306" r:id="rId13"/>
    <p:sldId id="307" r:id="rId14"/>
    <p:sldId id="275" r:id="rId15"/>
    <p:sldId id="309" r:id="rId16"/>
    <p:sldId id="310" r:id="rId17"/>
    <p:sldId id="311" r:id="rId18"/>
    <p:sldId id="312" r:id="rId19"/>
    <p:sldId id="313" r:id="rId20"/>
    <p:sldId id="314" r:id="rId21"/>
    <p:sldId id="315" r:id="rId22"/>
    <p:sldId id="316" r:id="rId23"/>
    <p:sldId id="317" r:id="rId24"/>
    <p:sldId id="318" r:id="rId25"/>
    <p:sldId id="319" r:id="rId26"/>
    <p:sldId id="320" r:id="rId27"/>
    <p:sldId id="390" r:id="rId28"/>
    <p:sldId id="391" r:id="rId29"/>
    <p:sldId id="276" r:id="rId30"/>
    <p:sldId id="325" r:id="rId31"/>
    <p:sldId id="324" r:id="rId32"/>
    <p:sldId id="326" r:id="rId33"/>
    <p:sldId id="327" r:id="rId34"/>
    <p:sldId id="328" r:id="rId35"/>
    <p:sldId id="329" r:id="rId36"/>
    <p:sldId id="330" r:id="rId37"/>
    <p:sldId id="331" r:id="rId38"/>
    <p:sldId id="332" r:id="rId39"/>
    <p:sldId id="333" r:id="rId40"/>
    <p:sldId id="334" r:id="rId41"/>
    <p:sldId id="335" r:id="rId42"/>
    <p:sldId id="336" r:id="rId43"/>
    <p:sldId id="337" r:id="rId44"/>
    <p:sldId id="338" r:id="rId45"/>
    <p:sldId id="339" r:id="rId46"/>
    <p:sldId id="277" r:id="rId47"/>
    <p:sldId id="340" r:id="rId48"/>
    <p:sldId id="341" r:id="rId49"/>
    <p:sldId id="343" r:id="rId50"/>
    <p:sldId id="342" r:id="rId51"/>
    <p:sldId id="344" r:id="rId52"/>
    <p:sldId id="345" r:id="rId53"/>
    <p:sldId id="346" r:id="rId54"/>
    <p:sldId id="347" r:id="rId55"/>
    <p:sldId id="348" r:id="rId56"/>
    <p:sldId id="349" r:id="rId57"/>
    <p:sldId id="351" r:id="rId58"/>
    <p:sldId id="352" r:id="rId59"/>
    <p:sldId id="353" r:id="rId60"/>
    <p:sldId id="354" r:id="rId61"/>
    <p:sldId id="350" r:id="rId62"/>
    <p:sldId id="278" r:id="rId63"/>
    <p:sldId id="355" r:id="rId64"/>
    <p:sldId id="356" r:id="rId65"/>
    <p:sldId id="357" r:id="rId66"/>
    <p:sldId id="358" r:id="rId67"/>
    <p:sldId id="359" r:id="rId68"/>
    <p:sldId id="360" r:id="rId69"/>
    <p:sldId id="361" r:id="rId70"/>
    <p:sldId id="362" r:id="rId71"/>
    <p:sldId id="363" r:id="rId72"/>
    <p:sldId id="364" r:id="rId73"/>
    <p:sldId id="365" r:id="rId74"/>
    <p:sldId id="366" r:id="rId75"/>
    <p:sldId id="367" r:id="rId76"/>
    <p:sldId id="368" r:id="rId77"/>
    <p:sldId id="369" r:id="rId78"/>
    <p:sldId id="370" r:id="rId79"/>
    <p:sldId id="371" r:id="rId80"/>
    <p:sldId id="372" r:id="rId81"/>
    <p:sldId id="279" r:id="rId82"/>
    <p:sldId id="373" r:id="rId83"/>
    <p:sldId id="374" r:id="rId84"/>
    <p:sldId id="375" r:id="rId85"/>
    <p:sldId id="376" r:id="rId86"/>
    <p:sldId id="380" r:id="rId87"/>
    <p:sldId id="381" r:id="rId88"/>
    <p:sldId id="382" r:id="rId89"/>
    <p:sldId id="383" r:id="rId90"/>
    <p:sldId id="384" r:id="rId91"/>
    <p:sldId id="385" r:id="rId92"/>
    <p:sldId id="386" r:id="rId93"/>
    <p:sldId id="387" r:id="rId94"/>
    <p:sldId id="388" r:id="rId95"/>
    <p:sldId id="389" r:id="rId96"/>
    <p:sldId id="377" r:id="rId9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6D9FFF9-4EF1-4054-8FE0-EC55AF341F15}">
          <p14:sldIdLst>
            <p14:sldId id="256"/>
          </p14:sldIdLst>
        </p14:section>
        <p14:section name="what is javascript" id="{780C041C-5845-6849-BBBC-9F148DBFABA4}">
          <p14:sldIdLst>
            <p14:sldId id="271"/>
            <p14:sldId id="281"/>
            <p14:sldId id="282"/>
            <p14:sldId id="280"/>
            <p14:sldId id="283"/>
            <p14:sldId id="284"/>
            <p14:sldId id="291"/>
          </p14:sldIdLst>
        </p14:section>
        <p14:section name="Javascript Design Principles" id="{24D8B4FB-672C-D847-9EFD-F6AB9897299B}">
          <p14:sldIdLst/>
        </p14:section>
        <p14:section name="Where Does Javascript GO?" id="{5AF1C83A-5D4B-4440-A730-C55AFE3DF343}">
          <p14:sldIdLst>
            <p14:sldId id="274"/>
            <p14:sldId id="304"/>
            <p14:sldId id="305"/>
            <p14:sldId id="306"/>
            <p14:sldId id="307"/>
          </p14:sldIdLst>
        </p14:section>
        <p14:section name="Syntax" id="{013B146C-750E-174D-AC0F-ABF3EBA5F981}">
          <p14:sldIdLst>
            <p14:sldId id="275"/>
            <p14:sldId id="309"/>
            <p14:sldId id="310"/>
            <p14:sldId id="311"/>
            <p14:sldId id="312"/>
            <p14:sldId id="313"/>
            <p14:sldId id="314"/>
            <p14:sldId id="315"/>
            <p14:sldId id="316"/>
            <p14:sldId id="317"/>
            <p14:sldId id="318"/>
            <p14:sldId id="319"/>
            <p14:sldId id="320"/>
            <p14:sldId id="390"/>
            <p14:sldId id="391"/>
          </p14:sldIdLst>
        </p14:section>
        <p14:section name="Javascript Objects" id="{21F6A69B-4598-3040-AC91-83BC1BC76767}">
          <p14:sldIdLst>
            <p14:sldId id="276"/>
            <p14:sldId id="325"/>
            <p14:sldId id="324"/>
            <p14:sldId id="326"/>
            <p14:sldId id="327"/>
            <p14:sldId id="328"/>
            <p14:sldId id="329"/>
            <p14:sldId id="330"/>
            <p14:sldId id="331"/>
            <p14:sldId id="332"/>
            <p14:sldId id="333"/>
            <p14:sldId id="334"/>
            <p14:sldId id="335"/>
            <p14:sldId id="336"/>
            <p14:sldId id="337"/>
            <p14:sldId id="338"/>
            <p14:sldId id="339"/>
          </p14:sldIdLst>
        </p14:section>
        <p14:section name="The Document Object Model (DOM)" id="{DB95D4C9-86D2-5C4A-8983-EA2AA207891B}">
          <p14:sldIdLst>
            <p14:sldId id="277"/>
            <p14:sldId id="340"/>
            <p14:sldId id="341"/>
            <p14:sldId id="343"/>
            <p14:sldId id="342"/>
            <p14:sldId id="344"/>
            <p14:sldId id="345"/>
            <p14:sldId id="346"/>
            <p14:sldId id="347"/>
            <p14:sldId id="348"/>
            <p14:sldId id="349"/>
            <p14:sldId id="351"/>
            <p14:sldId id="352"/>
            <p14:sldId id="353"/>
            <p14:sldId id="354"/>
            <p14:sldId id="350"/>
          </p14:sldIdLst>
        </p14:section>
        <p14:section name="JavaScript Events" id="{81055673-E94B-1247-B097-A61A0948D153}">
          <p14:sldIdLst>
            <p14:sldId id="278"/>
            <p14:sldId id="355"/>
            <p14:sldId id="356"/>
            <p14:sldId id="357"/>
            <p14:sldId id="358"/>
            <p14:sldId id="359"/>
            <p14:sldId id="360"/>
            <p14:sldId id="361"/>
            <p14:sldId id="362"/>
            <p14:sldId id="363"/>
            <p14:sldId id="364"/>
            <p14:sldId id="365"/>
            <p14:sldId id="366"/>
            <p14:sldId id="367"/>
            <p14:sldId id="368"/>
            <p14:sldId id="369"/>
            <p14:sldId id="370"/>
            <p14:sldId id="371"/>
            <p14:sldId id="372"/>
          </p14:sldIdLst>
        </p14:section>
        <p14:section name="Forms" id="{E6690A94-8429-C647-8980-717F52369524}">
          <p14:sldIdLst>
            <p14:sldId id="279"/>
            <p14:sldId id="373"/>
            <p14:sldId id="374"/>
            <p14:sldId id="375"/>
            <p14:sldId id="376"/>
            <p14:sldId id="380"/>
            <p14:sldId id="381"/>
            <p14:sldId id="382"/>
            <p14:sldId id="383"/>
            <p14:sldId id="384"/>
            <p14:sldId id="385"/>
            <p14:sldId id="386"/>
            <p14:sldId id="387"/>
            <p14:sldId id="388"/>
            <p14:sldId id="389"/>
            <p14:sldId id="377"/>
          </p14:sldIdLst>
        </p14:section>
        <p14:section name="What you Learned" id="{9095206F-FCC5-1444-B6D9-F159AEA57B8A}">
          <p14:sldIdLst/>
        </p14:section>
      </p14:sectionLst>
    </p:ext>
    <p:ext uri="{EFAFB233-063F-42B5-8137-9DF3F51BA10A}">
      <p15:sldGuideLst xmlns:p15="http://schemas.microsoft.com/office/powerpoint/2012/main">
        <p15:guide id="1" orient="horz" pos="2880">
          <p15:clr>
            <a:srgbClr val="A4A3A4"/>
          </p15:clr>
        </p15:guide>
        <p15:guide id="2" orient="horz" pos="1440">
          <p15:clr>
            <a:srgbClr val="A4A3A4"/>
          </p15:clr>
        </p15:guide>
        <p15:guide id="3" orient="horz">
          <p15:clr>
            <a:srgbClr val="A4A3A4"/>
          </p15:clr>
        </p15:guide>
        <p15:guide id="4" pos="3840">
          <p15:clr>
            <a:srgbClr val="A4A3A4"/>
          </p15:clr>
        </p15:guide>
        <p15:guide id="5" pos="1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3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D6FF0A-B270-4A38-A940-D6F806AF5AC7}" v="1" dt="2025-05-15T17:59:02.4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5" autoAdjust="0"/>
    <p:restoredTop sz="99598" autoAdjust="0"/>
  </p:normalViewPr>
  <p:slideViewPr>
    <p:cSldViewPr showGuides="1">
      <p:cViewPr varScale="1">
        <p:scale>
          <a:sx n="63" d="100"/>
          <a:sy n="63" d="100"/>
        </p:scale>
        <p:origin x="1432" y="56"/>
      </p:cViewPr>
      <p:guideLst>
        <p:guide orient="horz" pos="2880"/>
        <p:guide orient="horz" pos="1440"/>
        <p:guide orient="horz"/>
        <p:guide pos="3840"/>
        <p:guide pos="1920"/>
      </p:guideLst>
    </p:cSldViewPr>
  </p:slideViewPr>
  <p:notesTextViewPr>
    <p:cViewPr>
      <p:scale>
        <a:sx n="100" d="100"/>
        <a:sy n="100" d="100"/>
      </p:scale>
      <p:origin x="0" y="0"/>
    </p:cViewPr>
  </p:notesTextViewPr>
  <p:sorterViewPr>
    <p:cViewPr>
      <p:scale>
        <a:sx n="66" d="100"/>
        <a:sy n="66" d="100"/>
      </p:scale>
      <p:origin x="0" y="64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vitha Savi" userId="d5aab230b53831c1" providerId="LiveId" clId="{F2D6FF0A-B270-4A38-A940-D6F806AF5AC7}"/>
    <pc:docChg chg="addSld delSld modSld modSection">
      <pc:chgData name="savitha Savi" userId="d5aab230b53831c1" providerId="LiveId" clId="{F2D6FF0A-B270-4A38-A940-D6F806AF5AC7}" dt="2025-05-16T06:52:45.887" v="33" actId="14100"/>
      <pc:docMkLst>
        <pc:docMk/>
      </pc:docMkLst>
      <pc:sldChg chg="modSp mod">
        <pc:chgData name="savitha Savi" userId="d5aab230b53831c1" providerId="LiveId" clId="{F2D6FF0A-B270-4A38-A940-D6F806AF5AC7}" dt="2025-05-15T16:46:14.671" v="28" actId="20577"/>
        <pc:sldMkLst>
          <pc:docMk/>
          <pc:sldMk cId="939416807" sldId="281"/>
        </pc:sldMkLst>
        <pc:spChg chg="mod">
          <ac:chgData name="savitha Savi" userId="d5aab230b53831c1" providerId="LiveId" clId="{F2D6FF0A-B270-4A38-A940-D6F806AF5AC7}" dt="2025-05-15T16:46:14.671" v="28" actId="20577"/>
          <ac:spMkLst>
            <pc:docMk/>
            <pc:sldMk cId="939416807" sldId="281"/>
            <ac:spMk id="3" creationId="{00000000-0000-0000-0000-000000000000}"/>
          </ac:spMkLst>
        </pc:spChg>
      </pc:sldChg>
      <pc:sldChg chg="modSp mod">
        <pc:chgData name="savitha Savi" userId="d5aab230b53831c1" providerId="LiveId" clId="{F2D6FF0A-B270-4A38-A940-D6F806AF5AC7}" dt="2025-05-16T06:52:45.887" v="33" actId="14100"/>
        <pc:sldMkLst>
          <pc:docMk/>
          <pc:sldMk cId="1904351560" sldId="284"/>
        </pc:sldMkLst>
        <pc:spChg chg="mod">
          <ac:chgData name="savitha Savi" userId="d5aab230b53831c1" providerId="LiveId" clId="{F2D6FF0A-B270-4A38-A940-D6F806AF5AC7}" dt="2025-05-16T06:52:45.887" v="33" actId="14100"/>
          <ac:spMkLst>
            <pc:docMk/>
            <pc:sldMk cId="1904351560" sldId="284"/>
            <ac:spMk id="3" creationId="{00000000-0000-0000-0000-000000000000}"/>
          </ac:spMkLst>
        </pc:spChg>
      </pc:sldChg>
      <pc:sldChg chg="del">
        <pc:chgData name="savitha Savi" userId="d5aab230b53831c1" providerId="LiveId" clId="{F2D6FF0A-B270-4A38-A940-D6F806AF5AC7}" dt="2025-05-15T17:58:15.505" v="29" actId="2696"/>
        <pc:sldMkLst>
          <pc:docMk/>
          <pc:sldMk cId="770331719" sldId="390"/>
        </pc:sldMkLst>
      </pc:sldChg>
      <pc:sldChg chg="add">
        <pc:chgData name="savitha Savi" userId="d5aab230b53831c1" providerId="LiveId" clId="{F2D6FF0A-B270-4A38-A940-D6F806AF5AC7}" dt="2025-05-15T17:59:02.423" v="30"/>
        <pc:sldMkLst>
          <pc:docMk/>
          <pc:sldMk cId="2038830675" sldId="390"/>
        </pc:sldMkLst>
      </pc:sldChg>
      <pc:sldChg chg="del">
        <pc:chgData name="savitha Savi" userId="d5aab230b53831c1" providerId="LiveId" clId="{F2D6FF0A-B270-4A38-A940-D6F806AF5AC7}" dt="2025-05-15T17:58:15.505" v="29" actId="2696"/>
        <pc:sldMkLst>
          <pc:docMk/>
          <pc:sldMk cId="1192327981" sldId="391"/>
        </pc:sldMkLst>
      </pc:sldChg>
      <pc:sldChg chg="add">
        <pc:chgData name="savitha Savi" userId="d5aab230b53831c1" providerId="LiveId" clId="{F2D6FF0A-B270-4A38-A940-D6F806AF5AC7}" dt="2025-05-15T17:59:02.423" v="30"/>
        <pc:sldMkLst>
          <pc:docMk/>
          <pc:sldMk cId="2374097010" sldId="39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85800"/>
            <a:ext cx="5486400" cy="2819400"/>
          </a:xfrm>
        </p:spPr>
        <p:txBody>
          <a:bodyPr>
            <a:noAutofit/>
          </a:bodyPr>
          <a:lstStyle>
            <a:lvl1pPr algn="l">
              <a:lnSpc>
                <a:spcPts val="6200"/>
              </a:lnSpc>
              <a:defRPr sz="5400">
                <a:latin typeface="Rockwell" pitchFamily="18" charset="0"/>
              </a:defRPr>
            </a:lvl1pPr>
          </a:lstStyle>
          <a:p>
            <a:r>
              <a:rPr lang="en-US" dirty="0"/>
              <a:t>CLICK TO EDIT MASTER TITLE STYLE</a:t>
            </a:r>
          </a:p>
        </p:txBody>
      </p:sp>
      <p:sp>
        <p:nvSpPr>
          <p:cNvPr id="3" name="Subtitle 2"/>
          <p:cNvSpPr>
            <a:spLocks noGrp="1"/>
          </p:cNvSpPr>
          <p:nvPr>
            <p:ph type="subTitle" idx="1"/>
          </p:nvPr>
        </p:nvSpPr>
        <p:spPr>
          <a:xfrm>
            <a:off x="838200" y="4225160"/>
            <a:ext cx="5486400" cy="533400"/>
          </a:xfrm>
        </p:spPr>
        <p:txBody>
          <a:bodyPr>
            <a:normAutofit/>
          </a:bodyPr>
          <a:lstStyle>
            <a:lvl1pPr marL="0" indent="0" algn="l">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5" name="Rectangle 4"/>
          <p:cNvSpPr/>
          <p:nvPr/>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203947" y="6096000"/>
            <a:ext cx="3940053" cy="369332"/>
          </a:xfrm>
          <a:prstGeom prst="rect">
            <a:avLst/>
          </a:prstGeom>
          <a:noFill/>
        </p:spPr>
        <p:txBody>
          <a:bodyPr wrap="none" rtlCol="0">
            <a:spAutoFit/>
          </a:bodyPr>
          <a:lstStyle/>
          <a:p>
            <a:pPr algn="r"/>
            <a:r>
              <a:rPr lang="en-US" sz="1800" dirty="0">
                <a:solidFill>
                  <a:schemeClr val="accent1"/>
                </a:solidFill>
                <a:latin typeface="Rockwell" pitchFamily="18" charset="0"/>
              </a:rPr>
              <a:t>Fundamentals</a:t>
            </a:r>
            <a:r>
              <a:rPr lang="en-US" sz="1800" baseline="0" dirty="0">
                <a:latin typeface="Rockwell" pitchFamily="18" charset="0"/>
              </a:rPr>
              <a:t> </a:t>
            </a:r>
            <a:r>
              <a:rPr lang="en-US" sz="1800" baseline="0" dirty="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0" name="Rectangle 9"/>
          <p:cNvSpPr/>
          <p:nvPr/>
        </p:nvSpPr>
        <p:spPr>
          <a:xfrm>
            <a:off x="0" y="6477000"/>
            <a:ext cx="914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0" y="6096000"/>
            <a:ext cx="3771802" cy="369332"/>
          </a:xfrm>
          <a:prstGeom prst="rect">
            <a:avLst/>
          </a:prstGeom>
          <a:noFill/>
        </p:spPr>
        <p:txBody>
          <a:bodyPr wrap="none" rtlCol="0">
            <a:spAutoFit/>
          </a:bodyPr>
          <a:lstStyle/>
          <a:p>
            <a:r>
              <a:rPr lang="en-US" sz="1800" dirty="0">
                <a:solidFill>
                  <a:schemeClr val="accent1"/>
                </a:solidFill>
                <a:latin typeface="Rockwell" pitchFamily="18" charset="0"/>
              </a:rPr>
              <a:t>Randy Connolly </a:t>
            </a:r>
            <a:r>
              <a:rPr lang="en-US" sz="1800" baseline="0" dirty="0">
                <a:solidFill>
                  <a:schemeClr val="bg2"/>
                </a:solidFill>
                <a:latin typeface="Rockwell" pitchFamily="18" charset="0"/>
              </a:rPr>
              <a:t>and</a:t>
            </a:r>
            <a:r>
              <a:rPr lang="en-US" sz="1800" baseline="0" dirty="0">
                <a:latin typeface="Rockwell" pitchFamily="18" charset="0"/>
              </a:rPr>
              <a:t> </a:t>
            </a:r>
            <a:r>
              <a:rPr lang="en-US" sz="1800" baseline="0" dirty="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2" name="TextBox 11"/>
          <p:cNvSpPr txBox="1"/>
          <p:nvPr/>
        </p:nvSpPr>
        <p:spPr>
          <a:xfrm>
            <a:off x="5257800" y="6453003"/>
            <a:ext cx="3886200" cy="461665"/>
          </a:xfrm>
          <a:prstGeom prst="rect">
            <a:avLst/>
          </a:prstGeom>
          <a:noFill/>
        </p:spPr>
        <p:txBody>
          <a:bodyPr wrap="square" rtlCol="0">
            <a:spAutoFit/>
          </a:bodyPr>
          <a:lstStyle/>
          <a:p>
            <a:pPr algn="r"/>
            <a:r>
              <a:rPr lang="en-US" sz="1200" dirty="0">
                <a:solidFill>
                  <a:schemeClr val="bg1"/>
                </a:solidFill>
                <a:latin typeface="+mj-lt"/>
              </a:rPr>
              <a:t>Textbook</a:t>
            </a:r>
            <a:r>
              <a:rPr lang="en-US" sz="1200" baseline="0" dirty="0">
                <a:solidFill>
                  <a:schemeClr val="bg1"/>
                </a:solidFill>
                <a:latin typeface="+mj-lt"/>
              </a:rPr>
              <a:t> to be published by </a:t>
            </a:r>
            <a:r>
              <a:rPr lang="en-US" sz="1200" dirty="0">
                <a:solidFill>
                  <a:schemeClr val="bg1"/>
                </a:solidFill>
                <a:latin typeface="+mj-lt"/>
              </a:rPr>
              <a:t>Pearson Ed in early 2014</a:t>
            </a:r>
          </a:p>
          <a:p>
            <a:pPr algn="r"/>
            <a:r>
              <a:rPr lang="en-US" sz="1200" dirty="0">
                <a:solidFill>
                  <a:schemeClr val="bg1"/>
                </a:solidFill>
                <a:latin typeface="+mj-lt"/>
              </a:rPr>
              <a:t>http://www.funwebdev.com</a:t>
            </a:r>
          </a:p>
        </p:txBody>
      </p:sp>
      <p:sp>
        <p:nvSpPr>
          <p:cNvPr id="13" name="Rectangle 12"/>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203947" y="6096000"/>
            <a:ext cx="3940053" cy="369332"/>
          </a:xfrm>
          <a:prstGeom prst="rect">
            <a:avLst/>
          </a:prstGeom>
          <a:noFill/>
        </p:spPr>
        <p:txBody>
          <a:bodyPr wrap="none" rtlCol="0">
            <a:spAutoFit/>
          </a:bodyPr>
          <a:lstStyle/>
          <a:p>
            <a:pPr algn="r"/>
            <a:r>
              <a:rPr lang="en-US" sz="1800" dirty="0">
                <a:solidFill>
                  <a:schemeClr val="accent1"/>
                </a:solidFill>
                <a:latin typeface="Rockwell" pitchFamily="18" charset="0"/>
              </a:rPr>
              <a:t>Fundamentals</a:t>
            </a:r>
            <a:r>
              <a:rPr lang="en-US" sz="1800" baseline="0" dirty="0">
                <a:latin typeface="Rockwell" pitchFamily="18" charset="0"/>
              </a:rPr>
              <a:t> </a:t>
            </a:r>
            <a:r>
              <a:rPr lang="en-US" sz="1800" baseline="0" dirty="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7" name="Rectangle 16"/>
          <p:cNvSpPr/>
          <p:nvPr userDrawn="1"/>
        </p:nvSpPr>
        <p:spPr>
          <a:xfrm>
            <a:off x="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userDrawn="1"/>
        </p:nvSpPr>
        <p:spPr>
          <a:xfrm>
            <a:off x="0" y="6096000"/>
            <a:ext cx="3771802" cy="369332"/>
          </a:xfrm>
          <a:prstGeom prst="rect">
            <a:avLst/>
          </a:prstGeom>
          <a:noFill/>
        </p:spPr>
        <p:txBody>
          <a:bodyPr wrap="none" rtlCol="0">
            <a:spAutoFit/>
          </a:bodyPr>
          <a:lstStyle/>
          <a:p>
            <a:r>
              <a:rPr lang="en-US" sz="1800" dirty="0">
                <a:solidFill>
                  <a:schemeClr val="accent1"/>
                </a:solidFill>
                <a:latin typeface="Rockwell" pitchFamily="18" charset="0"/>
              </a:rPr>
              <a:t>Randy Connolly </a:t>
            </a:r>
            <a:r>
              <a:rPr lang="en-US" sz="1800" baseline="0" dirty="0">
                <a:solidFill>
                  <a:schemeClr val="bg2"/>
                </a:solidFill>
                <a:latin typeface="Rockwell" pitchFamily="18" charset="0"/>
              </a:rPr>
              <a:t>and</a:t>
            </a:r>
            <a:r>
              <a:rPr lang="en-US" sz="1800" baseline="0" dirty="0">
                <a:latin typeface="Rockwell" pitchFamily="18" charset="0"/>
              </a:rPr>
              <a:t> </a:t>
            </a:r>
            <a:r>
              <a:rPr lang="en-US" sz="1800" baseline="0" dirty="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9" name="TextBox 18"/>
          <p:cNvSpPr txBox="1"/>
          <p:nvPr userDrawn="1"/>
        </p:nvSpPr>
        <p:spPr>
          <a:xfrm>
            <a:off x="5486400" y="6453003"/>
            <a:ext cx="3657600" cy="461665"/>
          </a:xfrm>
          <a:prstGeom prst="rect">
            <a:avLst/>
          </a:prstGeom>
          <a:noFill/>
        </p:spPr>
        <p:txBody>
          <a:bodyPr wrap="square" rtlCol="0">
            <a:spAutoFit/>
          </a:bodyPr>
          <a:lstStyle/>
          <a:p>
            <a:pPr algn="r"/>
            <a:r>
              <a:rPr lang="en-US" sz="1200" kern="1200" dirty="0">
                <a:solidFill>
                  <a:schemeClr val="bg1"/>
                </a:solidFill>
                <a:latin typeface="+mn-lt"/>
                <a:ea typeface="+mn-ea"/>
                <a:cs typeface="+mn-cs"/>
              </a:rPr>
              <a:t>© 2015 Pearson</a:t>
            </a:r>
          </a:p>
          <a:p>
            <a:pPr algn="r"/>
            <a:r>
              <a:rPr lang="en-US" sz="1200" kern="1200">
                <a:solidFill>
                  <a:schemeClr val="bg1"/>
                </a:solidFill>
                <a:latin typeface="+mn-lt"/>
                <a:ea typeface="+mn-ea"/>
                <a:cs typeface="+mn-cs"/>
              </a:rPr>
              <a:t>http://www.funwebdev.com</a:t>
            </a:r>
            <a:endParaRPr lang="en-US" sz="1200" kern="1200" dirty="0">
              <a:solidFill>
                <a:schemeClr val="bg1"/>
              </a:solidFill>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5/22/2025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5/22/2025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5/22/2025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0"/>
            <a:ext cx="8037513" cy="838200"/>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457200" y="3962400"/>
            <a:ext cx="7772400" cy="1500187"/>
          </a:xfrm>
        </p:spPr>
        <p:txBody>
          <a:bodyPr anchor="b"/>
          <a:lstStyle>
            <a:lvl1pPr marL="0" indent="0">
              <a:buNone/>
              <a:defRPr sz="2000">
                <a:solidFill>
                  <a:schemeClr val="tx1">
                    <a:tint val="75000"/>
                  </a:schemeClr>
                </a:solidFill>
                <a:latin typeface="Rockwell Condensed"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06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5/22/2025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5/22/2025</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5/22/2025</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5/22/2025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746D3AE-9A6B-4724-B938-46259D069CC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5/22/2025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E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152400"/>
            <a:ext cx="7924800" cy="10668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914400" y="1143000"/>
            <a:ext cx="716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915400" y="6553200"/>
            <a:ext cx="228600" cy="304800"/>
          </a:xfrm>
          <a:prstGeom prst="rect">
            <a:avLst/>
          </a:prstGeom>
        </p:spPr>
        <p:txBody>
          <a:bodyPr vert="horz" lIns="0" tIns="0" rIns="0" bIns="0" rtlCol="0" anchor="ctr"/>
          <a:lstStyle>
            <a:lvl1pPr algn="r">
              <a:defRPr sz="900">
                <a:solidFill>
                  <a:schemeClr val="tx1">
                    <a:tint val="75000"/>
                  </a:schemeClr>
                </a:solidFill>
              </a:defRPr>
            </a:lvl1pPr>
          </a:lstStyle>
          <a:p>
            <a:fld id="{8746D3AE-9A6B-4724-B938-46259D069CC8}" type="slidenum">
              <a:rPr lang="en-US" smtClean="0"/>
              <a:pPr/>
              <a:t>‹#›</a:t>
            </a:fld>
            <a:endParaRPr lang="en-US"/>
          </a:p>
        </p:txBody>
      </p:sp>
      <p:cxnSp>
        <p:nvCxnSpPr>
          <p:cNvPr id="10" name="Straight Connector 9"/>
          <p:cNvCxnSpPr/>
          <p:nvPr/>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67400" y="6581001"/>
            <a:ext cx="2684517" cy="276999"/>
          </a:xfrm>
          <a:prstGeom prst="rect">
            <a:avLst/>
          </a:prstGeom>
          <a:noFill/>
        </p:spPr>
        <p:txBody>
          <a:bodyPr wrap="none" rtlCol="0">
            <a:spAutoFit/>
          </a:bodyPr>
          <a:lstStyle/>
          <a:p>
            <a:pPr algn="r"/>
            <a:r>
              <a:rPr lang="en-US" sz="1200" dirty="0">
                <a:solidFill>
                  <a:schemeClr val="accent1"/>
                </a:solidFill>
                <a:latin typeface="Rockwell" pitchFamily="18" charset="0"/>
              </a:rPr>
              <a:t>Fundamentals</a:t>
            </a:r>
            <a:r>
              <a:rPr lang="en-US" sz="1200" baseline="0" dirty="0">
                <a:latin typeface="Rockwell" pitchFamily="18" charset="0"/>
              </a:rPr>
              <a:t> of Web Development</a:t>
            </a:r>
            <a:endParaRPr lang="en-US" sz="1200" dirty="0">
              <a:latin typeface="Rockwell" pitchFamily="18" charset="0"/>
            </a:endParaRPr>
          </a:p>
        </p:txBody>
      </p:sp>
      <p:sp>
        <p:nvSpPr>
          <p:cNvPr id="9" name="TextBox 8"/>
          <p:cNvSpPr txBox="1"/>
          <p:nvPr/>
        </p:nvSpPr>
        <p:spPr>
          <a:xfrm>
            <a:off x="363483" y="6581001"/>
            <a:ext cx="2574487" cy="276999"/>
          </a:xfrm>
          <a:prstGeom prst="rect">
            <a:avLst/>
          </a:prstGeom>
          <a:noFill/>
        </p:spPr>
        <p:txBody>
          <a:bodyPr wrap="none" rtlCol="0">
            <a:spAutoFit/>
          </a:bodyPr>
          <a:lstStyle/>
          <a:p>
            <a:r>
              <a:rPr lang="en-US" sz="1200" dirty="0">
                <a:solidFill>
                  <a:schemeClr val="accent1"/>
                </a:solidFill>
                <a:latin typeface="Rockwell" pitchFamily="18" charset="0"/>
              </a:rPr>
              <a:t>Randy Connolly </a:t>
            </a:r>
            <a:r>
              <a:rPr lang="en-US" sz="1200" baseline="0" dirty="0">
                <a:solidFill>
                  <a:schemeClr val="tx1"/>
                </a:solidFill>
                <a:latin typeface="Rockwell" pitchFamily="18" charset="0"/>
              </a:rPr>
              <a:t>and</a:t>
            </a:r>
            <a:r>
              <a:rPr lang="en-US" sz="1200" baseline="0" dirty="0">
                <a:latin typeface="Rockwell" pitchFamily="18" charset="0"/>
              </a:rPr>
              <a:t> </a:t>
            </a:r>
            <a:r>
              <a:rPr lang="en-US" sz="1200" baseline="0" dirty="0">
                <a:solidFill>
                  <a:schemeClr val="accent1"/>
                </a:solidFill>
                <a:latin typeface="Rockwell" pitchFamily="18" charset="0"/>
              </a:rPr>
              <a:t>Ricardo Hoar</a:t>
            </a:r>
            <a:endParaRPr lang="en-US" sz="1200" dirty="0">
              <a:solidFill>
                <a:schemeClr val="accent1"/>
              </a:solidFill>
              <a:latin typeface="Rockwell" pitchFamily="18" charset="0"/>
            </a:endParaRPr>
          </a:p>
        </p:txBody>
      </p:sp>
      <p:sp>
        <p:nvSpPr>
          <p:cNvPr id="12" name="Rectangle 11"/>
          <p:cNvSpPr/>
          <p:nvPr userDrawn="1"/>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userDrawn="1"/>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5867400" y="6581001"/>
            <a:ext cx="2684517" cy="276999"/>
          </a:xfrm>
          <a:prstGeom prst="rect">
            <a:avLst/>
          </a:prstGeom>
          <a:noFill/>
        </p:spPr>
        <p:txBody>
          <a:bodyPr wrap="none" rtlCol="0">
            <a:spAutoFit/>
          </a:bodyPr>
          <a:lstStyle/>
          <a:p>
            <a:pPr algn="r"/>
            <a:r>
              <a:rPr lang="en-US" sz="1200" dirty="0">
                <a:solidFill>
                  <a:schemeClr val="accent1"/>
                </a:solidFill>
                <a:latin typeface="Rockwell" pitchFamily="18" charset="0"/>
              </a:rPr>
              <a:t>Fundamentals</a:t>
            </a:r>
            <a:r>
              <a:rPr lang="en-US" sz="1200" baseline="0" dirty="0">
                <a:latin typeface="Rockwell" pitchFamily="18" charset="0"/>
              </a:rPr>
              <a:t> of Web Development</a:t>
            </a:r>
            <a:endParaRPr lang="en-US" sz="1200" dirty="0">
              <a:latin typeface="Rockwell" pitchFamily="18" charset="0"/>
            </a:endParaRPr>
          </a:p>
        </p:txBody>
      </p:sp>
      <p:sp>
        <p:nvSpPr>
          <p:cNvPr id="16" name="TextBox 15"/>
          <p:cNvSpPr txBox="1"/>
          <p:nvPr userDrawn="1"/>
        </p:nvSpPr>
        <p:spPr>
          <a:xfrm>
            <a:off x="363483" y="6581001"/>
            <a:ext cx="2574487" cy="276999"/>
          </a:xfrm>
          <a:prstGeom prst="rect">
            <a:avLst/>
          </a:prstGeom>
          <a:noFill/>
        </p:spPr>
        <p:txBody>
          <a:bodyPr wrap="none" rtlCol="0">
            <a:spAutoFit/>
          </a:bodyPr>
          <a:lstStyle/>
          <a:p>
            <a:r>
              <a:rPr lang="en-US" sz="1200" dirty="0">
                <a:solidFill>
                  <a:schemeClr val="accent1"/>
                </a:solidFill>
                <a:latin typeface="Rockwell" pitchFamily="18" charset="0"/>
              </a:rPr>
              <a:t>Randy Connolly </a:t>
            </a:r>
            <a:r>
              <a:rPr lang="en-US" sz="1200" baseline="0" dirty="0">
                <a:solidFill>
                  <a:schemeClr val="tx1"/>
                </a:solidFill>
                <a:latin typeface="Rockwell" pitchFamily="18" charset="0"/>
              </a:rPr>
              <a:t>and</a:t>
            </a:r>
            <a:r>
              <a:rPr lang="en-US" sz="1200" baseline="0" dirty="0">
                <a:latin typeface="Rockwell" pitchFamily="18" charset="0"/>
              </a:rPr>
              <a:t> </a:t>
            </a:r>
            <a:r>
              <a:rPr lang="en-US" sz="1200" baseline="0" dirty="0">
                <a:solidFill>
                  <a:schemeClr val="accent1"/>
                </a:solidFill>
                <a:latin typeface="Rockwell" pitchFamily="18" charset="0"/>
              </a:rPr>
              <a:t>Ricardo Hoar</a:t>
            </a:r>
            <a:endParaRPr lang="en-US" sz="1200" dirty="0">
              <a:solidFill>
                <a:schemeClr val="accent1"/>
              </a:solidFill>
              <a:latin typeface="Rockwell" pitchFamily="18" charset="0"/>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50" r:id="rId13"/>
    <p:sldLayoutId id="2147483660" r:id="rId14"/>
  </p:sldLayoutIdLst>
  <p:txStyles>
    <p:titleStyle>
      <a:lvl1pPr algn="l" defTabSz="914400" rtl="0" eaLnBrk="1" latinLnBrk="0" hangingPunct="1">
        <a:spcBef>
          <a:spcPct val="0"/>
        </a:spcBef>
        <a:buNone/>
        <a:defRPr sz="4400" kern="1200">
          <a:solidFill>
            <a:schemeClr val="tx1"/>
          </a:solidFill>
          <a:latin typeface="Rockwell" pitchFamily="18" charset="0"/>
          <a:ea typeface="+mj-ea"/>
          <a:cs typeface="+mj-cs"/>
        </a:defRPr>
      </a:lvl1pPr>
    </p:titleStyle>
    <p:bodyStyle>
      <a:lvl1pPr marL="342900" indent="-342900" algn="l" defTabSz="914400" rtl="0" eaLnBrk="1" latinLnBrk="0" hangingPunct="1">
        <a:spcBef>
          <a:spcPct val="20000"/>
        </a:spcBef>
        <a:buClr>
          <a:schemeClr val="accent3">
            <a:lumMod val="75000"/>
          </a:schemeClr>
        </a:buClr>
        <a:buFont typeface="Wingdings"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5800"/>
            <a:ext cx="7315200" cy="2819400"/>
          </a:xfrm>
        </p:spPr>
        <p:txBody>
          <a:bodyPr/>
          <a:lstStyle/>
          <a:p>
            <a:r>
              <a:rPr lang="en-US" dirty="0"/>
              <a:t>JavaScript: Client-Side Scripting</a:t>
            </a:r>
          </a:p>
        </p:txBody>
      </p:sp>
      <p:sp>
        <p:nvSpPr>
          <p:cNvPr id="3" name="Subtitle 2"/>
          <p:cNvSpPr>
            <a:spLocks noGrp="1"/>
          </p:cNvSpPr>
          <p:nvPr>
            <p:ph type="subTitle" idx="1"/>
          </p:nvPr>
        </p:nvSpPr>
        <p:spPr>
          <a:xfrm>
            <a:off x="838200" y="4079696"/>
            <a:ext cx="5486400" cy="533400"/>
          </a:xfrm>
        </p:spPr>
        <p:txBody>
          <a:bodyPr>
            <a:noAutofit/>
          </a:bodyPr>
          <a:lstStyle/>
          <a:p>
            <a:r>
              <a:rPr lang="en-US" sz="3600" dirty="0"/>
              <a:t>Chapter 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does JavaScript go?</a:t>
            </a:r>
          </a:p>
        </p:txBody>
      </p:sp>
      <p:sp>
        <p:nvSpPr>
          <p:cNvPr id="3" name="Content Placeholder 2"/>
          <p:cNvSpPr>
            <a:spLocks noGrp="1"/>
          </p:cNvSpPr>
          <p:nvPr>
            <p:ph idx="1"/>
          </p:nvPr>
        </p:nvSpPr>
        <p:spPr/>
        <p:txBody>
          <a:bodyPr/>
          <a:lstStyle/>
          <a:p>
            <a:r>
              <a:rPr lang="en-US" dirty="0"/>
              <a:t>JavaScript can be linked to an HTML page in a number of ways.</a:t>
            </a:r>
          </a:p>
          <a:p>
            <a:pPr marL="342900" indent="-342900">
              <a:buFont typeface="Arial"/>
              <a:buChar char="•"/>
            </a:pPr>
            <a:r>
              <a:rPr lang="en-US" sz="2400" dirty="0"/>
              <a:t>Inline</a:t>
            </a:r>
          </a:p>
          <a:p>
            <a:pPr marL="342900" indent="-342900">
              <a:buFont typeface="Arial"/>
              <a:buChar char="•"/>
            </a:pPr>
            <a:r>
              <a:rPr lang="en-US" sz="2400" dirty="0"/>
              <a:t>Embedded</a:t>
            </a:r>
          </a:p>
          <a:p>
            <a:pPr marL="342900" indent="-342900">
              <a:buFont typeface="Arial"/>
              <a:buChar char="•"/>
            </a:pPr>
            <a:r>
              <a:rPr lang="en-US" sz="2400" dirty="0"/>
              <a:t>External</a:t>
            </a:r>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2189148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Inline JavaScript</a:t>
            </a:r>
          </a:p>
        </p:txBody>
      </p:sp>
      <p:sp>
        <p:nvSpPr>
          <p:cNvPr id="3" name="Content Placeholder 2"/>
          <p:cNvSpPr>
            <a:spLocks noGrp="1"/>
          </p:cNvSpPr>
          <p:nvPr>
            <p:ph idx="1"/>
          </p:nvPr>
        </p:nvSpPr>
        <p:spPr/>
        <p:txBody>
          <a:bodyPr/>
          <a:lstStyle/>
          <a:p>
            <a:r>
              <a:rPr lang="en-US" dirty="0"/>
              <a:t>Inline JavaScript refers to the practice of including JavaScript code directly within certain HTML attributes</a:t>
            </a:r>
          </a:p>
          <a:p>
            <a:r>
              <a:rPr lang="en-US" sz="2400" dirty="0"/>
              <a:t>Inline JavaScript is a real maintenance nightmare</a:t>
            </a:r>
          </a:p>
        </p:txBody>
      </p:sp>
      <p:sp>
        <p:nvSpPr>
          <p:cNvPr id="4" name="Content Placeholder 3"/>
          <p:cNvSpPr>
            <a:spLocks noGrp="1"/>
          </p:cNvSpPr>
          <p:nvPr>
            <p:ph sz="quarter" idx="13"/>
          </p:nvPr>
        </p:nvSpPr>
        <p:spPr/>
        <p:txBody>
          <a:bodyPr>
            <a:normAutofit lnSpcReduction="10000"/>
          </a:bodyPr>
          <a:lstStyle/>
          <a:p>
            <a:r>
              <a:rPr lang="en-US" dirty="0"/>
              <a:t>Mash it in</a:t>
            </a:r>
          </a:p>
        </p:txBody>
      </p:sp>
      <p:pic>
        <p:nvPicPr>
          <p:cNvPr id="5" name="Picture 4" descr="Screen Shot 2014-02-05 at 4.53.0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3886200"/>
            <a:ext cx="7391400" cy="1035831"/>
          </a:xfrm>
          <a:prstGeom prst="rect">
            <a:avLst/>
          </a:prstGeom>
        </p:spPr>
      </p:pic>
    </p:spTree>
    <p:extLst>
      <p:ext uri="{BB962C8B-B14F-4D97-AF65-F5344CB8AC3E}">
        <p14:creationId xmlns:p14="http://schemas.microsoft.com/office/powerpoint/2010/main" val="3188925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JavaScript</a:t>
            </a:r>
          </a:p>
        </p:txBody>
      </p:sp>
      <p:sp>
        <p:nvSpPr>
          <p:cNvPr id="3" name="Content Placeholder 2"/>
          <p:cNvSpPr>
            <a:spLocks noGrp="1"/>
          </p:cNvSpPr>
          <p:nvPr>
            <p:ph idx="1"/>
          </p:nvPr>
        </p:nvSpPr>
        <p:spPr/>
        <p:txBody>
          <a:bodyPr/>
          <a:lstStyle/>
          <a:p>
            <a:r>
              <a:rPr lang="en-US" dirty="0"/>
              <a:t>Embedded JavaScript refers to the practice of placing JavaScript code within a &lt;script&gt; element</a:t>
            </a:r>
            <a:endParaRPr lang="en-US" sz="2400" dirty="0"/>
          </a:p>
        </p:txBody>
      </p:sp>
      <p:sp>
        <p:nvSpPr>
          <p:cNvPr id="4" name="Content Placeholder 3"/>
          <p:cNvSpPr>
            <a:spLocks noGrp="1"/>
          </p:cNvSpPr>
          <p:nvPr>
            <p:ph sz="quarter" idx="13"/>
          </p:nvPr>
        </p:nvSpPr>
        <p:spPr/>
        <p:txBody>
          <a:bodyPr>
            <a:normAutofit lnSpcReduction="10000"/>
          </a:bodyPr>
          <a:lstStyle/>
          <a:p>
            <a:r>
              <a:rPr lang="en-US" dirty="0"/>
              <a:t>Better</a:t>
            </a:r>
          </a:p>
        </p:txBody>
      </p:sp>
      <p:pic>
        <p:nvPicPr>
          <p:cNvPr id="6" name="Picture 5" descr="Screen Shot 2014-02-05 at 4.54.1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2971800"/>
            <a:ext cx="7467600" cy="1587895"/>
          </a:xfrm>
          <a:prstGeom prst="rect">
            <a:avLst/>
          </a:prstGeom>
        </p:spPr>
      </p:pic>
    </p:spTree>
    <p:extLst>
      <p:ext uri="{BB962C8B-B14F-4D97-AF65-F5344CB8AC3E}">
        <p14:creationId xmlns:p14="http://schemas.microsoft.com/office/powerpoint/2010/main" val="420452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JavaScript</a:t>
            </a:r>
          </a:p>
        </p:txBody>
      </p:sp>
      <p:sp>
        <p:nvSpPr>
          <p:cNvPr id="3" name="Content Placeholder 2"/>
          <p:cNvSpPr>
            <a:spLocks noGrp="1"/>
          </p:cNvSpPr>
          <p:nvPr>
            <p:ph idx="1"/>
          </p:nvPr>
        </p:nvSpPr>
        <p:spPr/>
        <p:txBody>
          <a:bodyPr/>
          <a:lstStyle/>
          <a:p>
            <a:r>
              <a:rPr lang="en-US" dirty="0"/>
              <a:t>JavaScript supports this separation by allowing links to an external file that contains the JavaScript.</a:t>
            </a:r>
          </a:p>
          <a:p>
            <a:r>
              <a:rPr lang="en-US" sz="2400" dirty="0"/>
              <a:t>By convention, JavaScript external files have the extension .</a:t>
            </a:r>
            <a:r>
              <a:rPr lang="en-US" sz="2400" dirty="0" err="1"/>
              <a:t>js</a:t>
            </a:r>
            <a:r>
              <a:rPr lang="en-US" sz="2400" dirty="0"/>
              <a:t>.</a:t>
            </a:r>
          </a:p>
        </p:txBody>
      </p:sp>
      <p:sp>
        <p:nvSpPr>
          <p:cNvPr id="4" name="Content Placeholder 3"/>
          <p:cNvSpPr>
            <a:spLocks noGrp="1"/>
          </p:cNvSpPr>
          <p:nvPr>
            <p:ph sz="quarter" idx="13"/>
          </p:nvPr>
        </p:nvSpPr>
        <p:spPr/>
        <p:txBody>
          <a:bodyPr>
            <a:normAutofit lnSpcReduction="10000"/>
          </a:bodyPr>
          <a:lstStyle/>
          <a:p>
            <a:r>
              <a:rPr lang="en-US" dirty="0"/>
              <a:t>Better</a:t>
            </a:r>
          </a:p>
        </p:txBody>
      </p:sp>
      <p:pic>
        <p:nvPicPr>
          <p:cNvPr id="5" name="Picture 4" descr="Screen Shot 2014-02-05 at 4.54.4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3733800"/>
            <a:ext cx="7391400" cy="1671163"/>
          </a:xfrm>
          <a:prstGeom prst="rect">
            <a:avLst/>
          </a:prstGeom>
        </p:spPr>
      </p:pic>
    </p:spTree>
    <p:extLst>
      <p:ext uri="{BB962C8B-B14F-4D97-AF65-F5344CB8AC3E}">
        <p14:creationId xmlns:p14="http://schemas.microsoft.com/office/powerpoint/2010/main" val="320498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Syntax</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4</a:t>
            </a:r>
            <a:r>
              <a:rPr lang="en-US" dirty="0"/>
              <a:t> of 8</a:t>
            </a:r>
            <a:endParaRPr lang="en-US" dirty="0">
              <a:solidFill>
                <a:schemeClr val="tx1"/>
              </a:solidFill>
            </a:endParaRPr>
          </a:p>
        </p:txBody>
      </p:sp>
    </p:spTree>
    <p:extLst>
      <p:ext uri="{BB962C8B-B14F-4D97-AF65-F5344CB8AC3E}">
        <p14:creationId xmlns:p14="http://schemas.microsoft.com/office/powerpoint/2010/main" val="4027837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Syntax</a:t>
            </a:r>
          </a:p>
        </p:txBody>
      </p:sp>
      <p:sp>
        <p:nvSpPr>
          <p:cNvPr id="3" name="Content Placeholder 2"/>
          <p:cNvSpPr>
            <a:spLocks noGrp="1"/>
          </p:cNvSpPr>
          <p:nvPr>
            <p:ph idx="1"/>
          </p:nvPr>
        </p:nvSpPr>
        <p:spPr/>
        <p:txBody>
          <a:bodyPr/>
          <a:lstStyle/>
          <a:p>
            <a:r>
              <a:rPr lang="en-US" dirty="0"/>
              <a:t>We will briefly cover the fundamental syntax for the most common programming constructs including </a:t>
            </a:r>
          </a:p>
          <a:p>
            <a:pPr marL="342900" indent="-342900">
              <a:buFont typeface="Arial"/>
              <a:buChar char="•"/>
            </a:pPr>
            <a:r>
              <a:rPr lang="en-US" b="1" dirty="0"/>
              <a:t>variables</a:t>
            </a:r>
            <a:r>
              <a:rPr lang="en-US" dirty="0"/>
              <a:t>, </a:t>
            </a:r>
          </a:p>
          <a:p>
            <a:pPr marL="342900" indent="-342900">
              <a:buFont typeface="Arial"/>
              <a:buChar char="•"/>
            </a:pPr>
            <a:r>
              <a:rPr lang="en-US" b="1" dirty="0"/>
              <a:t>assignment</a:t>
            </a:r>
            <a:r>
              <a:rPr lang="en-US" dirty="0"/>
              <a:t>, </a:t>
            </a:r>
          </a:p>
          <a:p>
            <a:pPr marL="342900" indent="-342900">
              <a:buFont typeface="Arial"/>
              <a:buChar char="•"/>
            </a:pPr>
            <a:r>
              <a:rPr lang="en-US" b="1" dirty="0"/>
              <a:t>conditionals</a:t>
            </a:r>
            <a:r>
              <a:rPr lang="en-US" dirty="0"/>
              <a:t>, </a:t>
            </a:r>
          </a:p>
          <a:p>
            <a:pPr marL="342900" indent="-342900">
              <a:buFont typeface="Arial"/>
              <a:buChar char="•"/>
            </a:pPr>
            <a:r>
              <a:rPr lang="en-US" b="1" dirty="0"/>
              <a:t>loops</a:t>
            </a:r>
            <a:r>
              <a:rPr lang="en-US" dirty="0"/>
              <a:t>, and </a:t>
            </a:r>
          </a:p>
          <a:p>
            <a:pPr marL="342900" indent="-342900">
              <a:buFont typeface="Arial"/>
              <a:buChar char="•"/>
            </a:pPr>
            <a:r>
              <a:rPr lang="en-US" b="1" dirty="0"/>
              <a:t>arrays </a:t>
            </a:r>
          </a:p>
          <a:p>
            <a:r>
              <a:rPr lang="en-US" dirty="0"/>
              <a:t>before moving on to advanced topics such as </a:t>
            </a:r>
            <a:r>
              <a:rPr lang="en-US" b="1" dirty="0"/>
              <a:t>events</a:t>
            </a:r>
            <a:r>
              <a:rPr lang="en-US" dirty="0"/>
              <a:t> and </a:t>
            </a:r>
            <a:r>
              <a:rPr lang="en-US" b="1" dirty="0"/>
              <a:t>classes</a:t>
            </a:r>
            <a:r>
              <a:rPr lang="en-US" dirty="0"/>
              <a:t>.</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970647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JavaScript’s Reputation</a:t>
            </a:r>
          </a:p>
        </p:txBody>
      </p:sp>
      <p:sp>
        <p:nvSpPr>
          <p:cNvPr id="3" name="Content Placeholder 2"/>
          <p:cNvSpPr>
            <a:spLocks noGrp="1"/>
          </p:cNvSpPr>
          <p:nvPr>
            <p:ph idx="1"/>
          </p:nvPr>
        </p:nvSpPr>
        <p:spPr>
          <a:xfrm>
            <a:off x="914400" y="1295401"/>
            <a:ext cx="7239000" cy="4876800"/>
          </a:xfrm>
        </p:spPr>
        <p:txBody>
          <a:bodyPr>
            <a:normAutofit fontScale="85000" lnSpcReduction="20000"/>
          </a:bodyPr>
          <a:lstStyle/>
          <a:p>
            <a:r>
              <a:rPr lang="en-US" dirty="0"/>
              <a:t>JavaScript’s reputation for being quirky not only stems from its strange way of implementing object-oriented principles but also from some odd syntactic </a:t>
            </a:r>
            <a:r>
              <a:rPr lang="en-US" i="1" dirty="0"/>
              <a:t>are:</a:t>
            </a:r>
          </a:p>
          <a:p>
            <a:pPr marL="342900" indent="-342900">
              <a:buFont typeface="Arial"/>
              <a:buChar char="•"/>
            </a:pPr>
            <a:r>
              <a:rPr lang="en-US" dirty="0"/>
              <a:t>Everything is type sensitive, including function, class, and variable names.</a:t>
            </a:r>
          </a:p>
          <a:p>
            <a:pPr marL="342900" indent="-342900">
              <a:buFont typeface="Arial"/>
              <a:buChar char="•"/>
            </a:pPr>
            <a:r>
              <a:rPr lang="en-US" dirty="0"/>
              <a:t>The scope of variables in blocks is not supported. This means variables declared inside a loop may be accessible outside of the loop, counter to what one would expect.</a:t>
            </a:r>
          </a:p>
          <a:p>
            <a:pPr marL="342900" indent="-342900">
              <a:buFont typeface="Arial"/>
              <a:buChar char="•"/>
            </a:pPr>
            <a:r>
              <a:rPr lang="en-US" dirty="0"/>
              <a:t>There is a === operator, which tests not only for equality but type equivalence.</a:t>
            </a:r>
          </a:p>
          <a:p>
            <a:pPr marL="342900" indent="-342900">
              <a:buFont typeface="Arial"/>
              <a:buChar char="•"/>
            </a:pPr>
            <a:r>
              <a:rPr lang="en-US" b="1" dirty="0"/>
              <a:t>Null</a:t>
            </a:r>
            <a:r>
              <a:rPr lang="en-US" dirty="0"/>
              <a:t> and </a:t>
            </a:r>
            <a:r>
              <a:rPr lang="en-US" b="1" dirty="0"/>
              <a:t>undefined</a:t>
            </a:r>
            <a:r>
              <a:rPr lang="en-US" dirty="0"/>
              <a:t> are two distinctly different states for a variable.</a:t>
            </a:r>
          </a:p>
          <a:p>
            <a:pPr marL="342900" indent="-342900">
              <a:buFont typeface="Arial"/>
              <a:buChar char="•"/>
            </a:pPr>
            <a:r>
              <a:rPr lang="en-US" dirty="0"/>
              <a:t>Semicolons are not required, but are permitted (and encouraged).</a:t>
            </a:r>
          </a:p>
          <a:p>
            <a:pPr marL="342900" indent="-342900">
              <a:buFont typeface="Arial"/>
              <a:buChar char="•"/>
            </a:pPr>
            <a:r>
              <a:rPr lang="en-US" dirty="0"/>
              <a:t>There is no integer type, only number, which means floating-point rounding errors are prevalent even with values intended to be integers.</a:t>
            </a:r>
          </a:p>
        </p:txBody>
      </p:sp>
      <p:sp>
        <p:nvSpPr>
          <p:cNvPr id="4" name="Content Placeholder 3"/>
          <p:cNvSpPr>
            <a:spLocks noGrp="1"/>
          </p:cNvSpPr>
          <p:nvPr>
            <p:ph sz="quarter" idx="13"/>
          </p:nvPr>
        </p:nvSpPr>
        <p:spPr/>
        <p:txBody>
          <a:bodyPr>
            <a:normAutofit lnSpcReduction="10000"/>
          </a:bodyPr>
          <a:lstStyle/>
          <a:p>
            <a:r>
              <a:rPr lang="en-US" dirty="0"/>
              <a:t>Precedes it?</a:t>
            </a:r>
          </a:p>
        </p:txBody>
      </p:sp>
    </p:spTree>
    <p:extLst>
      <p:ext uri="{BB962C8B-B14F-4D97-AF65-F5344CB8AC3E}">
        <p14:creationId xmlns:p14="http://schemas.microsoft.com/office/powerpoint/2010/main" val="4094618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Content Placeholder 2"/>
          <p:cNvSpPr>
            <a:spLocks noGrp="1"/>
          </p:cNvSpPr>
          <p:nvPr>
            <p:ph idx="1"/>
          </p:nvPr>
        </p:nvSpPr>
        <p:spPr/>
        <p:txBody>
          <a:bodyPr/>
          <a:lstStyle/>
          <a:p>
            <a:r>
              <a:rPr lang="en-US" b="1" dirty="0"/>
              <a:t>Variables </a:t>
            </a:r>
            <a:r>
              <a:rPr lang="en-US" dirty="0"/>
              <a:t>in JavaScript are </a:t>
            </a:r>
            <a:r>
              <a:rPr lang="en-US" b="1" dirty="0"/>
              <a:t>dynamically typed</a:t>
            </a:r>
            <a:r>
              <a:rPr lang="en-US" dirty="0"/>
              <a:t>, meaning a variable can be an integer, and then later a string, then later an object, if so desired.</a:t>
            </a:r>
          </a:p>
          <a:p>
            <a:r>
              <a:rPr lang="en-US" dirty="0"/>
              <a:t>This simplifies variable declarations, so that we do not require the familiar type fields like </a:t>
            </a:r>
            <a:r>
              <a:rPr lang="en-US" i="1" dirty="0" err="1"/>
              <a:t>int</a:t>
            </a:r>
            <a:r>
              <a:rPr lang="en-US" dirty="0"/>
              <a:t>, </a:t>
            </a:r>
            <a:r>
              <a:rPr lang="en-US" i="1" dirty="0"/>
              <a:t>char</a:t>
            </a:r>
            <a:r>
              <a:rPr lang="en-US" dirty="0"/>
              <a:t>, and </a:t>
            </a:r>
            <a:r>
              <a:rPr lang="en-US" i="1" dirty="0"/>
              <a:t>String</a:t>
            </a:r>
            <a:r>
              <a:rPr lang="en-US" dirty="0"/>
              <a:t>. Instead we use </a:t>
            </a:r>
            <a:r>
              <a:rPr lang="en-US" b="1" dirty="0" err="1"/>
              <a:t>var</a:t>
            </a:r>
            <a:endParaRPr lang="en-US" b="1" dirty="0"/>
          </a:p>
          <a:p>
            <a:r>
              <a:rPr lang="en-US" b="1" dirty="0"/>
              <a:t>Assignment </a:t>
            </a:r>
            <a:r>
              <a:rPr lang="en-US" dirty="0"/>
              <a:t>can happen at declaration-time by appending the value to the declaration, or at run time with a simple right-to-left assignment</a:t>
            </a:r>
            <a:endParaRPr lang="en-US" b="1" dirty="0"/>
          </a:p>
          <a:p>
            <a:endParaRPr lang="en-US" b="1" dirty="0"/>
          </a:p>
        </p:txBody>
      </p:sp>
      <p:sp>
        <p:nvSpPr>
          <p:cNvPr id="4" name="Content Placeholder 3"/>
          <p:cNvSpPr>
            <a:spLocks noGrp="1"/>
          </p:cNvSpPr>
          <p:nvPr>
            <p:ph sz="quarter" idx="13"/>
          </p:nvPr>
        </p:nvSpPr>
        <p:spPr/>
        <p:txBody>
          <a:bodyPr>
            <a:normAutofit lnSpcReduction="10000"/>
          </a:bodyPr>
          <a:lstStyle/>
          <a:p>
            <a:r>
              <a:rPr lang="en-US" dirty="0" err="1"/>
              <a:t>var</a:t>
            </a:r>
            <a:endParaRPr lang="en-US" dirty="0"/>
          </a:p>
        </p:txBody>
      </p:sp>
    </p:spTree>
    <p:extLst>
      <p:ext uri="{BB962C8B-B14F-4D97-AF65-F5344CB8AC3E}">
        <p14:creationId xmlns:p14="http://schemas.microsoft.com/office/powerpoint/2010/main" val="2520266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4" name="Content Placeholder 3"/>
          <p:cNvSpPr>
            <a:spLocks noGrp="1"/>
          </p:cNvSpPr>
          <p:nvPr>
            <p:ph sz="quarter" idx="13"/>
          </p:nvPr>
        </p:nvSpPr>
        <p:spPr/>
        <p:txBody>
          <a:bodyPr>
            <a:normAutofit lnSpcReduction="10000"/>
          </a:bodyPr>
          <a:lstStyle/>
          <a:p>
            <a:r>
              <a:rPr lang="en-US" dirty="0"/>
              <a:t>Assignment</a:t>
            </a:r>
          </a:p>
        </p:txBody>
      </p:sp>
      <p:pic>
        <p:nvPicPr>
          <p:cNvPr id="7" name="Picture 6" descr="4071506013.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399" y="2057400"/>
            <a:ext cx="7192533" cy="1371600"/>
          </a:xfrm>
          <a:prstGeom prst="rect">
            <a:avLst/>
          </a:prstGeom>
        </p:spPr>
      </p:pic>
      <p:pic>
        <p:nvPicPr>
          <p:cNvPr id="8" name="Picture 7" descr="4071506014.ep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3962400"/>
            <a:ext cx="5257800" cy="1322717"/>
          </a:xfrm>
          <a:prstGeom prst="rect">
            <a:avLst/>
          </a:prstGeom>
        </p:spPr>
      </p:pic>
    </p:spTree>
    <p:extLst>
      <p:ext uri="{BB962C8B-B14F-4D97-AF65-F5344CB8AC3E}">
        <p14:creationId xmlns:p14="http://schemas.microsoft.com/office/powerpoint/2010/main" val="3505650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Operators</a:t>
            </a:r>
          </a:p>
        </p:txBody>
      </p:sp>
      <p:sp>
        <p:nvSpPr>
          <p:cNvPr id="4" name="Content Placeholder 3"/>
          <p:cNvSpPr>
            <a:spLocks noGrp="1"/>
          </p:cNvSpPr>
          <p:nvPr>
            <p:ph sz="quarter" idx="13"/>
          </p:nvPr>
        </p:nvSpPr>
        <p:spPr/>
        <p:txBody>
          <a:bodyPr>
            <a:normAutofit lnSpcReduction="10000"/>
          </a:bodyPr>
          <a:lstStyle/>
          <a:p>
            <a:r>
              <a:rPr lang="en-US" dirty="0"/>
              <a:t>True or not True</a:t>
            </a:r>
          </a:p>
        </p:txBody>
      </p:sp>
      <p:graphicFrame>
        <p:nvGraphicFramePr>
          <p:cNvPr id="5" name="Table 4"/>
          <p:cNvGraphicFramePr>
            <a:graphicFrameLocks noGrp="1"/>
          </p:cNvGraphicFramePr>
          <p:nvPr/>
        </p:nvGraphicFramePr>
        <p:xfrm>
          <a:off x="990600" y="1524000"/>
          <a:ext cx="7010400" cy="3505200"/>
        </p:xfrm>
        <a:graphic>
          <a:graphicData uri="http://schemas.openxmlformats.org/drawingml/2006/table">
            <a:tbl>
              <a:tblPr firstRow="1" firstCol="1">
                <a:tableStyleId>{5C22544A-7EE6-4342-B048-85BDC9FD1C3A}</a:tableStyleId>
              </a:tblPr>
              <a:tblGrid>
                <a:gridCol w="1772818">
                  <a:extLst>
                    <a:ext uri="{9D8B030D-6E8A-4147-A177-3AD203B41FA5}">
                      <a16:colId xmlns:a16="http://schemas.microsoft.com/office/drawing/2014/main" val="20000"/>
                    </a:ext>
                  </a:extLst>
                </a:gridCol>
                <a:gridCol w="3081213">
                  <a:extLst>
                    <a:ext uri="{9D8B030D-6E8A-4147-A177-3AD203B41FA5}">
                      <a16:colId xmlns:a16="http://schemas.microsoft.com/office/drawing/2014/main" val="20001"/>
                    </a:ext>
                  </a:extLst>
                </a:gridCol>
                <a:gridCol w="2156369">
                  <a:extLst>
                    <a:ext uri="{9D8B030D-6E8A-4147-A177-3AD203B41FA5}">
                      <a16:colId xmlns:a16="http://schemas.microsoft.com/office/drawing/2014/main" val="20002"/>
                    </a:ext>
                  </a:extLst>
                </a:gridCol>
              </a:tblGrid>
              <a:tr h="291350">
                <a:tc>
                  <a:txBody>
                    <a:bodyPr/>
                    <a:lstStyle/>
                    <a:p>
                      <a:pPr>
                        <a:lnSpc>
                          <a:spcPts val="1600"/>
                        </a:lnSpc>
                        <a:spcAft>
                          <a:spcPts val="1400"/>
                        </a:spcAft>
                      </a:pPr>
                      <a:r>
                        <a:rPr lang="en-CA" sz="1400"/>
                        <a:t>Operator</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400"/>
                        <a:t>Description</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400"/>
                        <a:t>Matches (x=9)</a:t>
                      </a:r>
                      <a:endParaRPr lang="en-CA" sz="18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596263">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Equals</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(x==9) is true</a:t>
                      </a:r>
                      <a:br>
                        <a:rPr lang="en-CA" sz="1200"/>
                      </a:br>
                      <a:r>
                        <a:rPr lang="en-CA" sz="1200"/>
                        <a:t>(x=="9")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867555">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Exactly equals, including type</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(x==="9") is false</a:t>
                      </a:r>
                    </a:p>
                    <a:p>
                      <a:pPr>
                        <a:lnSpc>
                          <a:spcPts val="1600"/>
                        </a:lnSpc>
                        <a:spcBef>
                          <a:spcPts val="700"/>
                        </a:spcBef>
                        <a:spcAft>
                          <a:spcPts val="700"/>
                        </a:spcAft>
                      </a:pPr>
                      <a:r>
                        <a:rPr lang="en-CA" sz="1200"/>
                        <a:t>(x===9)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286214">
                <a:tc>
                  <a:txBody>
                    <a:bodyPr/>
                    <a:lstStyle/>
                    <a:p>
                      <a:pPr>
                        <a:lnSpc>
                          <a:spcPts val="1600"/>
                        </a:lnSpc>
                        <a:spcBef>
                          <a:spcPts val="700"/>
                        </a:spcBef>
                        <a:spcAft>
                          <a:spcPts val="700"/>
                        </a:spcAft>
                      </a:pPr>
                      <a:r>
                        <a:rPr lang="en-CA" sz="1200"/>
                        <a:t>&lt; , &gt;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Less than, Greater Than</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(x&lt;5) is false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286214">
                <a:tc>
                  <a:txBody>
                    <a:bodyPr/>
                    <a:lstStyle/>
                    <a:p>
                      <a:pPr>
                        <a:lnSpc>
                          <a:spcPts val="1600"/>
                        </a:lnSpc>
                        <a:spcBef>
                          <a:spcPts val="700"/>
                        </a:spcBef>
                        <a:spcAft>
                          <a:spcPts val="700"/>
                        </a:spcAft>
                      </a:pPr>
                      <a:r>
                        <a:rPr lang="en-CA" sz="1200"/>
                        <a:t>&lt;= , &gt;=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Less than or equal, greater than or equal</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(x&lt;=9)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286214">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Not equal</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(4!=x)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891390">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dirty="0"/>
                        <a:t>Not equal in either value or type</a:t>
                      </a:r>
                      <a:endParaRPr lang="en-CA" sz="1200" dirty="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dirty="0"/>
                        <a:t>(x!=="9") is true</a:t>
                      </a:r>
                    </a:p>
                    <a:p>
                      <a:pPr>
                        <a:lnSpc>
                          <a:spcPts val="1600"/>
                        </a:lnSpc>
                        <a:spcBef>
                          <a:spcPts val="700"/>
                        </a:spcBef>
                        <a:spcAft>
                          <a:spcPts val="700"/>
                        </a:spcAft>
                      </a:pPr>
                      <a:r>
                        <a:rPr lang="en-CA" sz="1200" dirty="0"/>
                        <a:t>(x!==9) is false</a:t>
                      </a:r>
                      <a:endParaRPr lang="en-CA" sz="1200" dirty="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86446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What IS </a:t>
            </a:r>
            <a:r>
              <a:rPr lang="en-US" dirty="0" err="1">
                <a:solidFill>
                  <a:schemeClr val="tx2"/>
                </a:solidFill>
              </a:rPr>
              <a:t>Javascript</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1</a:t>
            </a:r>
            <a:r>
              <a:rPr lang="en-US" dirty="0"/>
              <a:t> of 8</a:t>
            </a:r>
            <a:endParaRPr lang="en-US"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Operators</a:t>
            </a:r>
          </a:p>
        </p:txBody>
      </p:sp>
      <p:sp>
        <p:nvSpPr>
          <p:cNvPr id="3" name="Content Placeholder 2"/>
          <p:cNvSpPr>
            <a:spLocks noGrp="1"/>
          </p:cNvSpPr>
          <p:nvPr>
            <p:ph idx="1"/>
          </p:nvPr>
        </p:nvSpPr>
        <p:spPr/>
        <p:txBody>
          <a:bodyPr/>
          <a:lstStyle/>
          <a:p>
            <a:r>
              <a:rPr lang="en-US" dirty="0"/>
              <a:t>The Boolean operators and, or, and not and their truth tables are listed in Table 6.2. Syntactically they are represented with &amp;&amp; (and), || (or), and ! (not).</a:t>
            </a:r>
          </a:p>
        </p:txBody>
      </p:sp>
      <p:sp>
        <p:nvSpPr>
          <p:cNvPr id="4" name="Content Placeholder 3"/>
          <p:cNvSpPr>
            <a:spLocks noGrp="1"/>
          </p:cNvSpPr>
          <p:nvPr>
            <p:ph sz="quarter" idx="13"/>
          </p:nvPr>
        </p:nvSpPr>
        <p:spPr/>
        <p:txBody>
          <a:bodyPr>
            <a:normAutofit lnSpcReduction="10000"/>
          </a:bodyPr>
          <a:lstStyle/>
          <a:p>
            <a:endParaRPr lang="en-US" dirty="0"/>
          </a:p>
        </p:txBody>
      </p:sp>
      <p:pic>
        <p:nvPicPr>
          <p:cNvPr id="5" name="Picture 4" descr="Screen Shot 2014-02-05 at 8.10.09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429000"/>
            <a:ext cx="7068186" cy="2585171"/>
          </a:xfrm>
          <a:prstGeom prst="rect">
            <a:avLst/>
          </a:prstGeom>
        </p:spPr>
      </p:pic>
    </p:spTree>
    <p:extLst>
      <p:ext uri="{BB962C8B-B14F-4D97-AF65-F5344CB8AC3E}">
        <p14:creationId xmlns:p14="http://schemas.microsoft.com/office/powerpoint/2010/main" val="467895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4" name="Content Placeholder 3"/>
          <p:cNvSpPr>
            <a:spLocks noGrp="1"/>
          </p:cNvSpPr>
          <p:nvPr>
            <p:ph sz="quarter" idx="13"/>
          </p:nvPr>
        </p:nvSpPr>
        <p:spPr/>
        <p:txBody>
          <a:bodyPr>
            <a:normAutofit lnSpcReduction="10000"/>
          </a:bodyPr>
          <a:lstStyle/>
          <a:p>
            <a:r>
              <a:rPr lang="en-US" dirty="0"/>
              <a:t>If, else if, …, else</a:t>
            </a:r>
          </a:p>
        </p:txBody>
      </p:sp>
      <p:sp>
        <p:nvSpPr>
          <p:cNvPr id="7" name="Content Placeholder 6"/>
          <p:cNvSpPr>
            <a:spLocks noGrp="1"/>
          </p:cNvSpPr>
          <p:nvPr>
            <p:ph idx="1"/>
          </p:nvPr>
        </p:nvSpPr>
        <p:spPr>
          <a:xfrm>
            <a:off x="914400" y="1371600"/>
            <a:ext cx="6400800" cy="4754563"/>
          </a:xfrm>
        </p:spPr>
        <p:txBody>
          <a:bodyPr/>
          <a:lstStyle/>
          <a:p>
            <a:r>
              <a:rPr lang="en-US" dirty="0"/>
              <a:t>JavaScript’s syntax is almost identical to that of PHP, Java, or C when it comes to conditional structures such as if and if else statements. In this syntax the condition to test is contained within ( ) brackets with the body contained in { } blocks.</a:t>
            </a:r>
          </a:p>
          <a:p>
            <a:endParaRPr lang="en-US" dirty="0"/>
          </a:p>
        </p:txBody>
      </p:sp>
      <p:pic>
        <p:nvPicPr>
          <p:cNvPr id="8" name="Picture 7" descr="Screen Shot 2014-02-05 at 8.11.09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3429000"/>
            <a:ext cx="6183130" cy="2984538"/>
          </a:xfrm>
          <a:prstGeom prst="rect">
            <a:avLst/>
          </a:prstGeom>
        </p:spPr>
      </p:pic>
    </p:spTree>
    <p:extLst>
      <p:ext uri="{BB962C8B-B14F-4D97-AF65-F5344CB8AC3E}">
        <p14:creationId xmlns:p14="http://schemas.microsoft.com/office/powerpoint/2010/main" val="3895566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Loops</a:t>
            </a:r>
          </a:p>
        </p:txBody>
      </p:sp>
      <p:sp>
        <p:nvSpPr>
          <p:cNvPr id="4" name="Content Placeholder 3"/>
          <p:cNvSpPr>
            <a:spLocks noGrp="1"/>
          </p:cNvSpPr>
          <p:nvPr>
            <p:ph sz="quarter" idx="13"/>
          </p:nvPr>
        </p:nvSpPr>
        <p:spPr/>
        <p:txBody>
          <a:bodyPr>
            <a:normAutofit lnSpcReduction="10000"/>
          </a:bodyPr>
          <a:lstStyle/>
          <a:p>
            <a:r>
              <a:rPr lang="en-US" dirty="0"/>
              <a:t>Round and round we go</a:t>
            </a:r>
          </a:p>
        </p:txBody>
      </p:sp>
      <p:sp>
        <p:nvSpPr>
          <p:cNvPr id="7" name="Content Placeholder 6"/>
          <p:cNvSpPr>
            <a:spLocks noGrp="1"/>
          </p:cNvSpPr>
          <p:nvPr>
            <p:ph idx="1"/>
          </p:nvPr>
        </p:nvSpPr>
        <p:spPr>
          <a:xfrm>
            <a:off x="914400" y="1371600"/>
            <a:ext cx="6400800" cy="4754563"/>
          </a:xfrm>
        </p:spPr>
        <p:txBody>
          <a:bodyPr>
            <a:normAutofit lnSpcReduction="10000"/>
          </a:bodyPr>
          <a:lstStyle/>
          <a:p>
            <a:r>
              <a:rPr lang="en-US" dirty="0"/>
              <a:t>Like conditionals, loops use the ( ) and { } blocks to define the condition and the body of the loop.</a:t>
            </a:r>
          </a:p>
          <a:p>
            <a:r>
              <a:rPr lang="en-US" dirty="0"/>
              <a:t>You will encounter the </a:t>
            </a:r>
            <a:r>
              <a:rPr lang="en-US" b="1" dirty="0"/>
              <a:t>while</a:t>
            </a:r>
            <a:r>
              <a:rPr lang="en-US" dirty="0"/>
              <a:t> and </a:t>
            </a:r>
            <a:r>
              <a:rPr lang="en-US" b="1" dirty="0"/>
              <a:t>for</a:t>
            </a:r>
            <a:r>
              <a:rPr lang="en-US" dirty="0"/>
              <a:t> loops</a:t>
            </a:r>
          </a:p>
          <a:p>
            <a:r>
              <a:rPr lang="en-US" dirty="0"/>
              <a:t>While loops normally initialize a </a:t>
            </a:r>
            <a:r>
              <a:rPr lang="en-US" b="1" dirty="0"/>
              <a:t>loop control variable </a:t>
            </a:r>
            <a:r>
              <a:rPr lang="en-US" dirty="0"/>
              <a:t>before the loop, use it in the condition, and modify it within the loop.</a:t>
            </a:r>
          </a:p>
          <a:p>
            <a:r>
              <a:rPr lang="da-DK" dirty="0"/>
              <a:t>var i=0;  // initialise the Loop Control Variable</a:t>
            </a:r>
          </a:p>
          <a:p>
            <a:r>
              <a:rPr lang="en-US" dirty="0">
                <a:solidFill>
                  <a:schemeClr val="accent2"/>
                </a:solidFill>
              </a:rPr>
              <a:t>while(</a:t>
            </a:r>
            <a:r>
              <a:rPr lang="en-US" dirty="0" err="1">
                <a:solidFill>
                  <a:schemeClr val="accent2"/>
                </a:solidFill>
              </a:rPr>
              <a:t>i</a:t>
            </a:r>
            <a:r>
              <a:rPr lang="en-US" dirty="0">
                <a:solidFill>
                  <a:schemeClr val="accent2"/>
                </a:solidFill>
              </a:rPr>
              <a:t> &lt; 10){ </a:t>
            </a:r>
            <a:r>
              <a:rPr lang="en-US" dirty="0"/>
              <a:t>//test the loop control variable</a:t>
            </a:r>
          </a:p>
          <a:p>
            <a:r>
              <a:rPr lang="en-US" dirty="0"/>
              <a:t>	</a:t>
            </a:r>
            <a:r>
              <a:rPr lang="en-US" dirty="0" err="1"/>
              <a:t>i</a:t>
            </a:r>
            <a:r>
              <a:rPr lang="en-US" dirty="0"/>
              <a:t>++;  //increment the loop control variable</a:t>
            </a:r>
          </a:p>
          <a:p>
            <a:r>
              <a:rPr lang="en-US" dirty="0">
                <a:solidFill>
                  <a:schemeClr val="accent2"/>
                </a:solidFill>
              </a:rPr>
              <a:t>}</a:t>
            </a:r>
          </a:p>
        </p:txBody>
      </p:sp>
    </p:spTree>
    <p:extLst>
      <p:ext uri="{BB962C8B-B14F-4D97-AF65-F5344CB8AC3E}">
        <p14:creationId xmlns:p14="http://schemas.microsoft.com/office/powerpoint/2010/main" val="1818676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Loops</a:t>
            </a:r>
          </a:p>
        </p:txBody>
      </p:sp>
      <p:sp>
        <p:nvSpPr>
          <p:cNvPr id="4" name="Content Placeholder 3"/>
          <p:cNvSpPr>
            <a:spLocks noGrp="1"/>
          </p:cNvSpPr>
          <p:nvPr>
            <p:ph sz="quarter" idx="13"/>
          </p:nvPr>
        </p:nvSpPr>
        <p:spPr/>
        <p:txBody>
          <a:bodyPr>
            <a:normAutofit lnSpcReduction="10000"/>
          </a:bodyPr>
          <a:lstStyle/>
          <a:p>
            <a:r>
              <a:rPr lang="en-US" dirty="0"/>
              <a:t>Counted loops</a:t>
            </a:r>
          </a:p>
        </p:txBody>
      </p:sp>
      <p:sp>
        <p:nvSpPr>
          <p:cNvPr id="7" name="Content Placeholder 6"/>
          <p:cNvSpPr>
            <a:spLocks noGrp="1"/>
          </p:cNvSpPr>
          <p:nvPr>
            <p:ph idx="1"/>
          </p:nvPr>
        </p:nvSpPr>
        <p:spPr>
          <a:xfrm>
            <a:off x="914400" y="1371600"/>
            <a:ext cx="6400800" cy="4754563"/>
          </a:xfrm>
        </p:spPr>
        <p:txBody>
          <a:bodyPr>
            <a:normAutofit/>
          </a:bodyPr>
          <a:lstStyle/>
          <a:p>
            <a:r>
              <a:rPr lang="en-US" dirty="0"/>
              <a:t>A </a:t>
            </a:r>
            <a:r>
              <a:rPr lang="en-US" b="1" dirty="0"/>
              <a:t>for loop </a:t>
            </a:r>
            <a:r>
              <a:rPr lang="en-US" dirty="0"/>
              <a:t>combines the common components of a loop: initialization, condition, and post-loop operation into one statement.</a:t>
            </a:r>
          </a:p>
          <a:p>
            <a:r>
              <a:rPr lang="en-US" dirty="0"/>
              <a:t>This statement begins with the </a:t>
            </a:r>
            <a:r>
              <a:rPr lang="en-US" b="1" dirty="0"/>
              <a:t>for</a:t>
            </a:r>
            <a:r>
              <a:rPr lang="en-US" dirty="0"/>
              <a:t> keyword and has the components placed between </a:t>
            </a:r>
            <a:r>
              <a:rPr lang="en-US" b="1" dirty="0"/>
              <a:t>( ) </a:t>
            </a:r>
            <a:r>
              <a:rPr lang="en-US" dirty="0"/>
              <a:t>brackets, semicolon (</a:t>
            </a:r>
            <a:r>
              <a:rPr lang="en-US" b="1" dirty="0"/>
              <a:t>;</a:t>
            </a:r>
            <a:r>
              <a:rPr lang="en-US" dirty="0"/>
              <a:t>) separated as shown</a:t>
            </a:r>
            <a:endParaRPr lang="en-US" dirty="0">
              <a:solidFill>
                <a:schemeClr val="accent2"/>
              </a:solidFill>
            </a:endParaRPr>
          </a:p>
        </p:txBody>
      </p:sp>
      <p:pic>
        <p:nvPicPr>
          <p:cNvPr id="3" name="Picture 2" descr="4071506015.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4191000"/>
            <a:ext cx="6324600" cy="1270000"/>
          </a:xfrm>
          <a:prstGeom prst="rect">
            <a:avLst/>
          </a:prstGeom>
        </p:spPr>
      </p:pic>
    </p:spTree>
    <p:extLst>
      <p:ext uri="{BB962C8B-B14F-4D97-AF65-F5344CB8AC3E}">
        <p14:creationId xmlns:p14="http://schemas.microsoft.com/office/powerpoint/2010/main" val="3422881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7" name="Content Placeholder 6"/>
          <p:cNvSpPr>
            <a:spLocks noGrp="1"/>
          </p:cNvSpPr>
          <p:nvPr>
            <p:ph idx="1"/>
          </p:nvPr>
        </p:nvSpPr>
        <p:spPr>
          <a:xfrm>
            <a:off x="914400" y="1371600"/>
            <a:ext cx="6400800" cy="4754563"/>
          </a:xfrm>
        </p:spPr>
        <p:txBody>
          <a:bodyPr>
            <a:normAutofit/>
          </a:bodyPr>
          <a:lstStyle/>
          <a:p>
            <a:r>
              <a:rPr lang="en-US" b="1" dirty="0"/>
              <a:t>Functions </a:t>
            </a:r>
            <a:r>
              <a:rPr lang="en-US" dirty="0"/>
              <a:t>are the building block for modular code in JavaScript, and are even used to build </a:t>
            </a:r>
            <a:r>
              <a:rPr lang="en-US" b="1" dirty="0"/>
              <a:t>pseudo-classes</a:t>
            </a:r>
            <a:r>
              <a:rPr lang="en-US" dirty="0"/>
              <a:t>, which you will learn about later.</a:t>
            </a:r>
          </a:p>
          <a:p>
            <a:r>
              <a:rPr lang="en-US" dirty="0"/>
              <a:t>They are defined by using the reserved word </a:t>
            </a:r>
            <a:r>
              <a:rPr lang="en-US" b="1" dirty="0"/>
              <a:t>function</a:t>
            </a:r>
            <a:r>
              <a:rPr lang="en-US" dirty="0"/>
              <a:t> and then the function name and (optional) parameters.</a:t>
            </a:r>
          </a:p>
          <a:p>
            <a:r>
              <a:rPr lang="en-US" dirty="0"/>
              <a:t>Since JavaScript is dynamically typed, functions do not require a return type, nor do the parameters require type.</a:t>
            </a:r>
            <a:endParaRPr lang="en-US" dirty="0">
              <a:solidFill>
                <a:schemeClr val="accent2"/>
              </a:solidFill>
            </a:endParaRPr>
          </a:p>
        </p:txBody>
      </p:sp>
    </p:spTree>
    <p:extLst>
      <p:ext uri="{BB962C8B-B14F-4D97-AF65-F5344CB8AC3E}">
        <p14:creationId xmlns:p14="http://schemas.microsoft.com/office/powerpoint/2010/main" val="3504379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4" name="Content Placeholder 3"/>
          <p:cNvSpPr>
            <a:spLocks noGrp="1"/>
          </p:cNvSpPr>
          <p:nvPr>
            <p:ph sz="quarter" idx="13"/>
          </p:nvPr>
        </p:nvSpPr>
        <p:spPr/>
        <p:txBody>
          <a:bodyPr>
            <a:normAutofit lnSpcReduction="10000"/>
          </a:bodyPr>
          <a:lstStyle/>
          <a:p>
            <a:r>
              <a:rPr lang="en-US" dirty="0"/>
              <a:t>Example</a:t>
            </a:r>
          </a:p>
        </p:txBody>
      </p:sp>
      <p:sp>
        <p:nvSpPr>
          <p:cNvPr id="7" name="Content Placeholder 6"/>
          <p:cNvSpPr>
            <a:spLocks noGrp="1"/>
          </p:cNvSpPr>
          <p:nvPr>
            <p:ph idx="1"/>
          </p:nvPr>
        </p:nvSpPr>
        <p:spPr>
          <a:xfrm>
            <a:off x="914400" y="1371600"/>
            <a:ext cx="6400800" cy="4754563"/>
          </a:xfrm>
        </p:spPr>
        <p:txBody>
          <a:bodyPr>
            <a:normAutofit fontScale="85000" lnSpcReduction="20000"/>
          </a:bodyPr>
          <a:lstStyle/>
          <a:p>
            <a:r>
              <a:rPr lang="en-US" dirty="0"/>
              <a:t>Therefore a function to raise x to the </a:t>
            </a:r>
            <a:r>
              <a:rPr lang="en-US" dirty="0" err="1"/>
              <a:t>yth</a:t>
            </a:r>
            <a:r>
              <a:rPr lang="en-US" dirty="0"/>
              <a:t> power might be defined as:</a:t>
            </a:r>
          </a:p>
          <a:p>
            <a:r>
              <a:rPr lang="en-US" b="1" dirty="0"/>
              <a:t>function power(</a:t>
            </a:r>
            <a:r>
              <a:rPr lang="en-US" b="1" dirty="0" err="1"/>
              <a:t>x,y</a:t>
            </a:r>
            <a:r>
              <a:rPr lang="en-US" b="1" dirty="0"/>
              <a:t>){</a:t>
            </a:r>
          </a:p>
          <a:p>
            <a:r>
              <a:rPr lang="en-US" dirty="0"/>
              <a:t>	</a:t>
            </a:r>
            <a:r>
              <a:rPr lang="en-US" dirty="0" err="1"/>
              <a:t>var</a:t>
            </a:r>
            <a:r>
              <a:rPr lang="en-US" dirty="0"/>
              <a:t> </a:t>
            </a:r>
            <a:r>
              <a:rPr lang="en-US" dirty="0" err="1"/>
              <a:t>pow</a:t>
            </a:r>
            <a:r>
              <a:rPr lang="en-US" dirty="0"/>
              <a:t>=1;</a:t>
            </a:r>
          </a:p>
          <a:p>
            <a:r>
              <a:rPr lang="da-DK" dirty="0"/>
              <a:t>	for (var i=0;i&lt;</a:t>
            </a:r>
            <a:r>
              <a:rPr lang="da-DK" dirty="0" err="1"/>
              <a:t>y;i</a:t>
            </a:r>
            <a:r>
              <a:rPr lang="da-DK" dirty="0"/>
              <a:t>++){</a:t>
            </a:r>
          </a:p>
          <a:p>
            <a:r>
              <a:rPr lang="da-DK" dirty="0"/>
              <a:t>		</a:t>
            </a:r>
            <a:r>
              <a:rPr lang="da-DK" dirty="0" err="1"/>
              <a:t>pow</a:t>
            </a:r>
            <a:r>
              <a:rPr lang="da-DK" dirty="0"/>
              <a:t> = </a:t>
            </a:r>
            <a:r>
              <a:rPr lang="da-DK" dirty="0" err="1"/>
              <a:t>pow</a:t>
            </a:r>
            <a:r>
              <a:rPr lang="da-DK" dirty="0"/>
              <a:t>*x;</a:t>
            </a:r>
          </a:p>
          <a:p>
            <a:r>
              <a:rPr lang="da-DK" dirty="0"/>
              <a:t>	}</a:t>
            </a:r>
          </a:p>
          <a:p>
            <a:r>
              <a:rPr lang="da-DK" dirty="0"/>
              <a:t>	</a:t>
            </a:r>
            <a:r>
              <a:rPr lang="da-DK" dirty="0" err="1"/>
              <a:t>return</a:t>
            </a:r>
            <a:r>
              <a:rPr lang="da-DK" dirty="0"/>
              <a:t> </a:t>
            </a:r>
            <a:r>
              <a:rPr lang="da-DK" dirty="0" err="1"/>
              <a:t>pow</a:t>
            </a:r>
            <a:r>
              <a:rPr lang="da-DK" dirty="0"/>
              <a:t>;</a:t>
            </a:r>
          </a:p>
          <a:p>
            <a:r>
              <a:rPr lang="da-DK" b="1" dirty="0"/>
              <a:t>}</a:t>
            </a:r>
          </a:p>
          <a:p>
            <a:r>
              <a:rPr lang="da-DK" dirty="0"/>
              <a:t>And </a:t>
            </a:r>
            <a:r>
              <a:rPr lang="da-DK" dirty="0" err="1"/>
              <a:t>called</a:t>
            </a:r>
            <a:r>
              <a:rPr lang="da-DK" dirty="0"/>
              <a:t> as</a:t>
            </a:r>
          </a:p>
          <a:p>
            <a:r>
              <a:rPr lang="en-US" b="1" dirty="0"/>
              <a:t>power(2,10);</a:t>
            </a:r>
            <a:endParaRPr lang="en-US" b="1" dirty="0">
              <a:solidFill>
                <a:schemeClr val="accent2"/>
              </a:solidFill>
            </a:endParaRPr>
          </a:p>
        </p:txBody>
      </p:sp>
    </p:spTree>
    <p:extLst>
      <p:ext uri="{BB962C8B-B14F-4D97-AF65-F5344CB8AC3E}">
        <p14:creationId xmlns:p14="http://schemas.microsoft.com/office/powerpoint/2010/main" val="2530935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Alert</a:t>
            </a:r>
          </a:p>
        </p:txBody>
      </p:sp>
      <p:sp>
        <p:nvSpPr>
          <p:cNvPr id="3" name="Content Placeholder 2"/>
          <p:cNvSpPr>
            <a:spLocks noGrp="1"/>
          </p:cNvSpPr>
          <p:nvPr>
            <p:ph idx="1"/>
          </p:nvPr>
        </p:nvSpPr>
        <p:spPr/>
        <p:txBody>
          <a:bodyPr>
            <a:normAutofit/>
          </a:bodyPr>
          <a:lstStyle/>
          <a:p>
            <a:r>
              <a:rPr lang="en-US" dirty="0"/>
              <a:t>The alert() function makes the browser show a pop-up to the user, with whatever is passed being the message displayed. The following JavaScript code displays a simple hello world message in a pop-up:</a:t>
            </a:r>
          </a:p>
          <a:p>
            <a:r>
              <a:rPr lang="en-US" b="1" dirty="0"/>
              <a:t>alert ( "Good Morning" );</a:t>
            </a:r>
          </a:p>
          <a:p>
            <a:r>
              <a:rPr lang="en-US" dirty="0"/>
              <a:t>Using alerts can get tedious fast. When using debugger tools in your browser you can write output to a log with:</a:t>
            </a:r>
          </a:p>
          <a:p>
            <a:r>
              <a:rPr lang="en-US" b="1" dirty="0" err="1"/>
              <a:t>console.log</a:t>
            </a:r>
            <a:r>
              <a:rPr lang="en-US" b="1" dirty="0"/>
              <a:t>("Put Messages Here");</a:t>
            </a:r>
          </a:p>
          <a:p>
            <a:r>
              <a:rPr lang="en-US" dirty="0"/>
              <a:t>And then use the debugger to access those logs.</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Not really used anymore, console instead</a:t>
            </a:r>
          </a:p>
        </p:txBody>
      </p:sp>
    </p:spTree>
    <p:extLst>
      <p:ext uri="{BB962C8B-B14F-4D97-AF65-F5344CB8AC3E}">
        <p14:creationId xmlns:p14="http://schemas.microsoft.com/office/powerpoint/2010/main" val="3193421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382000" cy="1020762"/>
          </a:xfrm>
        </p:spPr>
        <p:txBody>
          <a:bodyPr/>
          <a:lstStyle/>
          <a:p>
            <a:r>
              <a:rPr lang="en-US" dirty="0"/>
              <a:t>Error handling in JS</a:t>
            </a:r>
          </a:p>
        </p:txBody>
      </p:sp>
      <p:sp>
        <p:nvSpPr>
          <p:cNvPr id="3" name="Content Placeholder 2"/>
          <p:cNvSpPr>
            <a:spLocks noGrp="1"/>
          </p:cNvSpPr>
          <p:nvPr>
            <p:ph idx="1"/>
          </p:nvPr>
        </p:nvSpPr>
        <p:spPr>
          <a:xfrm>
            <a:off x="381000" y="1219200"/>
            <a:ext cx="8077200" cy="5105399"/>
          </a:xfrm>
        </p:spPr>
        <p:txBody>
          <a:bodyPr>
            <a:normAutofit/>
          </a:bodyPr>
          <a:lstStyle/>
          <a:p>
            <a:pPr marL="342900" indent="-342900">
              <a:buFont typeface="Arial" panose="020B0604020202020204" pitchFamily="34" charset="0"/>
              <a:buChar char="•"/>
            </a:pPr>
            <a:r>
              <a:rPr lang="en-US" dirty="0"/>
              <a:t> When the browser’s JavaScript engine encounters an error, it will throw an exception.</a:t>
            </a:r>
          </a:p>
          <a:p>
            <a:pPr marL="342900" indent="-342900">
              <a:buFont typeface="Arial" panose="020B0604020202020204" pitchFamily="34" charset="0"/>
              <a:buChar char="•"/>
            </a:pPr>
            <a:r>
              <a:rPr lang="en-US" dirty="0"/>
              <a:t>These exceptions interrupt the regular, sequential execution of the program and can stop the JavaScript engine altogether.</a:t>
            </a:r>
          </a:p>
          <a:p>
            <a:pPr marL="342900" indent="-342900">
              <a:buFont typeface="Arial" panose="020B0604020202020204" pitchFamily="34" charset="0"/>
              <a:buChar char="•"/>
            </a:pPr>
            <a:r>
              <a:rPr lang="en-US" dirty="0"/>
              <a:t>However, you can optionally catch these errors preventing disruption of the program using the </a:t>
            </a:r>
            <a:r>
              <a:rPr lang="en-US" b="1" dirty="0"/>
              <a:t>try–catch blocks.</a:t>
            </a:r>
          </a:p>
        </p:txBody>
      </p:sp>
      <p:sp>
        <p:nvSpPr>
          <p:cNvPr id="4" name="Content Placeholder 3"/>
          <p:cNvSpPr>
            <a:spLocks noGrp="1"/>
          </p:cNvSpPr>
          <p:nvPr>
            <p:ph sz="quarter" idx="13"/>
          </p:nvPr>
        </p:nvSpPr>
        <p:spPr>
          <a:xfrm>
            <a:off x="685800" y="838200"/>
            <a:ext cx="6400800" cy="304800"/>
          </a:xfrm>
        </p:spPr>
        <p:txBody>
          <a:bodyPr>
            <a:normAutofit lnSpcReduction="10000"/>
          </a:bodyPr>
          <a:lstStyle/>
          <a:p>
            <a:r>
              <a:rPr lang="en-US" b="1" dirty="0"/>
              <a:t>Errors Using Try and Catch</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907631"/>
            <a:ext cx="6816857" cy="2090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8830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772400" cy="715962"/>
          </a:xfrm>
        </p:spPr>
        <p:txBody>
          <a:bodyPr>
            <a:normAutofit fontScale="90000"/>
          </a:bodyPr>
          <a:lstStyle/>
          <a:p>
            <a:r>
              <a:rPr lang="en-US" dirty="0"/>
              <a:t>Using Throw</a:t>
            </a:r>
          </a:p>
        </p:txBody>
      </p:sp>
      <p:sp>
        <p:nvSpPr>
          <p:cNvPr id="3" name="Content Placeholder 2"/>
          <p:cNvSpPr>
            <a:spLocks noGrp="1"/>
          </p:cNvSpPr>
          <p:nvPr>
            <p:ph idx="1"/>
          </p:nvPr>
        </p:nvSpPr>
        <p:spPr>
          <a:xfrm>
            <a:off x="381000" y="838200"/>
            <a:ext cx="8305800" cy="5334001"/>
          </a:xfrm>
        </p:spPr>
        <p:txBody>
          <a:bodyPr/>
          <a:lstStyle/>
          <a:p>
            <a:pPr marL="342900" indent="-342900">
              <a:buFont typeface="Arial" panose="020B0604020202020204" pitchFamily="34" charset="0"/>
              <a:buChar char="•"/>
            </a:pPr>
            <a:r>
              <a:rPr lang="en-US" dirty="0"/>
              <a:t>Although try-catch can be used exclusively to catch built-in JavaScript errors, it can also be used by your programs, to throw your own messages.</a:t>
            </a:r>
          </a:p>
          <a:p>
            <a:pPr marL="342900" indent="-342900">
              <a:buFont typeface="Arial" panose="020B0604020202020204" pitchFamily="34" charset="0"/>
              <a:buChar char="•"/>
            </a:pPr>
            <a:r>
              <a:rPr lang="en-US" dirty="0"/>
              <a:t>The throw keyword stops normal sequential execution, just like the built-in exceptions.</a:t>
            </a:r>
          </a:p>
          <a:p>
            <a:pPr marL="342900" indent="-342900">
              <a:buFont typeface="Arial" panose="020B0604020202020204" pitchFamily="34" charset="0"/>
              <a:buChar char="•"/>
            </a:pPr>
            <a:r>
              <a:rPr lang="en-US" dirty="0"/>
              <a:t>The general consensus in software development is that try-catch and throw statements should be used for </a:t>
            </a:r>
            <a:r>
              <a:rPr lang="en-US" i="1" dirty="0"/>
              <a:t>abnormal </a:t>
            </a:r>
            <a:r>
              <a:rPr lang="en-US" dirty="0"/>
              <a:t>or </a:t>
            </a:r>
            <a:r>
              <a:rPr lang="en-US" i="1" dirty="0"/>
              <a:t>exceptional </a:t>
            </a:r>
            <a:r>
              <a:rPr lang="en-US" dirty="0"/>
              <a:t>cases in your program.</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114801"/>
            <a:ext cx="5789141"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4097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a:t>Javascript</a:t>
            </a:r>
            <a:r>
              <a:rPr lang="en-US" dirty="0"/>
              <a:t> </a:t>
            </a:r>
            <a:r>
              <a:rPr lang="en-US" dirty="0">
                <a:solidFill>
                  <a:schemeClr val="tx2"/>
                </a:solidFill>
              </a:rPr>
              <a:t>Objects</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5</a:t>
            </a:r>
            <a:r>
              <a:rPr lang="en-US" dirty="0"/>
              <a:t> of 8</a:t>
            </a:r>
            <a:endParaRPr lang="en-US" dirty="0">
              <a:solidFill>
                <a:schemeClr val="tx1"/>
              </a:solidFill>
            </a:endParaRPr>
          </a:p>
        </p:txBody>
      </p:sp>
    </p:spTree>
    <p:extLst>
      <p:ext uri="{BB962C8B-B14F-4D97-AF65-F5344CB8AC3E}">
        <p14:creationId xmlns:p14="http://schemas.microsoft.com/office/powerpoint/2010/main" val="1681468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JavaScript</a:t>
            </a:r>
          </a:p>
        </p:txBody>
      </p:sp>
      <p:sp>
        <p:nvSpPr>
          <p:cNvPr id="3" name="Content Placeholder 2"/>
          <p:cNvSpPr>
            <a:spLocks noGrp="1"/>
          </p:cNvSpPr>
          <p:nvPr>
            <p:ph idx="1"/>
          </p:nvPr>
        </p:nvSpPr>
        <p:spPr/>
        <p:txBody>
          <a:bodyPr>
            <a:normAutofit/>
          </a:bodyPr>
          <a:lstStyle/>
          <a:p>
            <a:pPr marL="342900" indent="-342900">
              <a:buFont typeface="Arial"/>
              <a:buChar char="•"/>
            </a:pPr>
            <a:r>
              <a:rPr lang="en-US" dirty="0"/>
              <a:t>JavaScript runs right inside the </a:t>
            </a:r>
            <a:r>
              <a:rPr lang="en-US" dirty="0" err="1"/>
              <a:t>browser,without</a:t>
            </a:r>
            <a:r>
              <a:rPr lang="en-US" dirty="0"/>
              <a:t> the need for the JVM</a:t>
            </a:r>
          </a:p>
          <a:p>
            <a:pPr marL="342900" indent="-342900">
              <a:buFont typeface="Arial"/>
              <a:buChar char="•"/>
            </a:pPr>
            <a:r>
              <a:rPr lang="en-US" dirty="0"/>
              <a:t>JavaScript is dynamically typed</a:t>
            </a:r>
          </a:p>
          <a:p>
            <a:pPr marL="342900" indent="-342900">
              <a:buFont typeface="Arial"/>
              <a:buChar char="•"/>
            </a:pPr>
            <a:r>
              <a:rPr lang="en-US" dirty="0"/>
              <a:t>JavaScript is object oriented in that almost everything in the language is an object</a:t>
            </a:r>
          </a:p>
          <a:p>
            <a:pPr marL="804863" lvl="1" indent="-342900">
              <a:buFont typeface="Arial"/>
              <a:buChar char="•"/>
            </a:pPr>
            <a:r>
              <a:rPr lang="en-US" dirty="0"/>
              <a:t>the objects in JavaScript are prototype-based rather than class-based, which means that while JavaScript shares some syntactic features of PHP, Java or C#, it is also quite different from those languages</a:t>
            </a:r>
          </a:p>
          <a:p>
            <a:pPr marL="342900" indent="-342900">
              <a:buFont typeface="Arial"/>
              <a:buChar char="•"/>
            </a:pP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9394168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Objects</a:t>
            </a:r>
          </a:p>
        </p:txBody>
      </p:sp>
      <p:sp>
        <p:nvSpPr>
          <p:cNvPr id="3" name="Content Placeholder 2"/>
          <p:cNvSpPr>
            <a:spLocks noGrp="1"/>
          </p:cNvSpPr>
          <p:nvPr>
            <p:ph idx="1"/>
          </p:nvPr>
        </p:nvSpPr>
        <p:spPr/>
        <p:txBody>
          <a:bodyPr/>
          <a:lstStyle/>
          <a:p>
            <a:r>
              <a:rPr lang="en-US" dirty="0"/>
              <a:t>JavaScript is not a full-fledged object-oriented programming language.</a:t>
            </a:r>
          </a:p>
          <a:p>
            <a:r>
              <a:rPr lang="en-US" dirty="0"/>
              <a:t>It does not have classes per se, and it does not support many of the patterns you’d expect from an object-oriented language like inheritance and polymorphism.</a:t>
            </a:r>
          </a:p>
          <a:p>
            <a:r>
              <a:rPr lang="en-US" dirty="0"/>
              <a:t>The language does, however, support objects.</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Objects not Classes</a:t>
            </a:r>
          </a:p>
        </p:txBody>
      </p:sp>
    </p:spTree>
    <p:extLst>
      <p:ext uri="{BB962C8B-B14F-4D97-AF65-F5344CB8AC3E}">
        <p14:creationId xmlns:p14="http://schemas.microsoft.com/office/powerpoint/2010/main" val="814734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Objects</a:t>
            </a:r>
          </a:p>
        </p:txBody>
      </p:sp>
      <p:sp>
        <p:nvSpPr>
          <p:cNvPr id="3" name="Content Placeholder 2"/>
          <p:cNvSpPr>
            <a:spLocks noGrp="1"/>
          </p:cNvSpPr>
          <p:nvPr>
            <p:ph idx="1"/>
          </p:nvPr>
        </p:nvSpPr>
        <p:spPr/>
        <p:txBody>
          <a:bodyPr/>
          <a:lstStyle/>
          <a:p>
            <a:r>
              <a:rPr lang="en-US" dirty="0"/>
              <a:t>Objects can have </a:t>
            </a:r>
            <a:r>
              <a:rPr lang="en-US" b="1" dirty="0"/>
              <a:t>constructors</a:t>
            </a:r>
            <a:r>
              <a:rPr lang="en-US" dirty="0"/>
              <a:t>, </a:t>
            </a:r>
            <a:r>
              <a:rPr lang="en-US" b="1" dirty="0"/>
              <a:t>properties</a:t>
            </a:r>
            <a:r>
              <a:rPr lang="en-US" dirty="0"/>
              <a:t>, and </a:t>
            </a:r>
            <a:r>
              <a:rPr lang="en-US" b="1" dirty="0"/>
              <a:t>methods </a:t>
            </a:r>
            <a:r>
              <a:rPr lang="en-US" dirty="0"/>
              <a:t>associated with them.</a:t>
            </a:r>
          </a:p>
          <a:p>
            <a:r>
              <a:rPr lang="en-US" dirty="0"/>
              <a:t>There are objects that are included in the JavaScript language; you can also define your own kind of objects.</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Not full-fledged O.O.</a:t>
            </a:r>
          </a:p>
        </p:txBody>
      </p:sp>
    </p:spTree>
    <p:extLst>
      <p:ext uri="{BB962C8B-B14F-4D97-AF65-F5344CB8AC3E}">
        <p14:creationId xmlns:p14="http://schemas.microsoft.com/office/powerpoint/2010/main" val="1622596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lstStyle/>
          <a:p>
            <a:r>
              <a:rPr lang="en-US" dirty="0"/>
              <a:t>Normally to create a new object we use the new keyword, the class name, and ( ) brackets with </a:t>
            </a:r>
            <a:r>
              <a:rPr lang="en-US" i="1" dirty="0"/>
              <a:t>n </a:t>
            </a:r>
            <a:r>
              <a:rPr lang="en-US" dirty="0"/>
              <a:t>optional parameters inside, comma delimited as follows:</a:t>
            </a:r>
          </a:p>
          <a:p>
            <a:r>
              <a:rPr lang="en-US" dirty="0" err="1"/>
              <a:t>var</a:t>
            </a:r>
            <a:r>
              <a:rPr lang="en-US" dirty="0"/>
              <a:t> </a:t>
            </a:r>
            <a:r>
              <a:rPr lang="en-US" dirty="0" err="1"/>
              <a:t>someObject</a:t>
            </a:r>
            <a:r>
              <a:rPr lang="en-US" dirty="0"/>
              <a:t> = </a:t>
            </a:r>
            <a:r>
              <a:rPr lang="en-US" b="1" dirty="0">
                <a:solidFill>
                  <a:schemeClr val="accent2"/>
                </a:solidFill>
              </a:rPr>
              <a:t>new</a:t>
            </a:r>
            <a:r>
              <a:rPr lang="en-US" dirty="0">
                <a:solidFill>
                  <a:schemeClr val="accent2"/>
                </a:solidFill>
              </a:rPr>
              <a:t> </a:t>
            </a:r>
            <a:r>
              <a:rPr lang="en-US" dirty="0" err="1"/>
              <a:t>ObjectName</a:t>
            </a:r>
            <a:r>
              <a:rPr lang="en-US" dirty="0">
                <a:solidFill>
                  <a:srgbClr val="CE2933"/>
                </a:solidFill>
              </a:rPr>
              <a:t>(</a:t>
            </a:r>
            <a:r>
              <a:rPr lang="en-US" dirty="0"/>
              <a:t>p1,p2,..., </a:t>
            </a:r>
            <a:r>
              <a:rPr lang="en-US" dirty="0" err="1"/>
              <a:t>pn</a:t>
            </a:r>
            <a:r>
              <a:rPr lang="en-US" dirty="0">
                <a:solidFill>
                  <a:srgbClr val="CE2933"/>
                </a:solidFill>
              </a:rPr>
              <a:t>)</a:t>
            </a:r>
            <a:r>
              <a:rPr lang="en-US" dirty="0"/>
              <a:t>;</a:t>
            </a:r>
          </a:p>
          <a:p>
            <a:r>
              <a:rPr lang="en-US" dirty="0"/>
              <a:t>For some classes, shortcut constructors are defined</a:t>
            </a:r>
          </a:p>
          <a:p>
            <a:r>
              <a:rPr lang="en-US" dirty="0" err="1"/>
              <a:t>var</a:t>
            </a:r>
            <a:r>
              <a:rPr lang="en-US" dirty="0"/>
              <a:t> greeting = "Good Morning";</a:t>
            </a:r>
          </a:p>
          <a:p>
            <a:r>
              <a:rPr lang="en-US" dirty="0" err="1"/>
              <a:t>vs</a:t>
            </a:r>
            <a:r>
              <a:rPr lang="en-US" dirty="0"/>
              <a:t> the formal:</a:t>
            </a:r>
          </a:p>
          <a:p>
            <a:r>
              <a:rPr lang="en-US" dirty="0" err="1"/>
              <a:t>var</a:t>
            </a:r>
            <a:r>
              <a:rPr lang="en-US" dirty="0"/>
              <a:t> greeting = new String("Good Morning");</a:t>
            </a:r>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1692143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a:t>
            </a:r>
          </a:p>
        </p:txBody>
      </p:sp>
      <p:sp>
        <p:nvSpPr>
          <p:cNvPr id="3" name="Content Placeholder 2"/>
          <p:cNvSpPr>
            <a:spLocks noGrp="1"/>
          </p:cNvSpPr>
          <p:nvPr>
            <p:ph idx="1"/>
          </p:nvPr>
        </p:nvSpPr>
        <p:spPr/>
        <p:txBody>
          <a:bodyPr/>
          <a:lstStyle/>
          <a:p>
            <a:r>
              <a:rPr lang="en-US" dirty="0"/>
              <a:t>Each object might have properties that can be accessed, depending on its definition.</a:t>
            </a:r>
          </a:p>
          <a:p>
            <a:r>
              <a:rPr lang="en-US" dirty="0"/>
              <a:t>When a property exists, it can be accessed using </a:t>
            </a:r>
            <a:r>
              <a:rPr lang="en-US" b="1" dirty="0"/>
              <a:t>dot notation </a:t>
            </a:r>
            <a:r>
              <a:rPr lang="en-US" dirty="0"/>
              <a:t>where a dot between the instance name and the property references that property.</a:t>
            </a:r>
          </a:p>
          <a:p>
            <a:r>
              <a:rPr lang="en-US" i="1" dirty="0"/>
              <a:t>//show </a:t>
            </a:r>
            <a:r>
              <a:rPr lang="en-US" i="1" dirty="0" err="1"/>
              <a:t>someObject.property</a:t>
            </a:r>
            <a:r>
              <a:rPr lang="en-US" i="1" dirty="0"/>
              <a:t> to the user</a:t>
            </a:r>
            <a:br>
              <a:rPr lang="en-US" dirty="0"/>
            </a:br>
            <a:r>
              <a:rPr lang="en-US" dirty="0"/>
              <a:t>alert(</a:t>
            </a:r>
            <a:r>
              <a:rPr lang="en-US" dirty="0" err="1">
                <a:solidFill>
                  <a:srgbClr val="CE2933"/>
                </a:solidFill>
              </a:rPr>
              <a:t>someObject</a:t>
            </a:r>
            <a:r>
              <a:rPr lang="en-US" b="1" dirty="0" err="1">
                <a:solidFill>
                  <a:srgbClr val="CE2933"/>
                </a:solidFill>
              </a:rPr>
              <a:t>.</a:t>
            </a:r>
            <a:r>
              <a:rPr lang="en-US" dirty="0" err="1">
                <a:solidFill>
                  <a:srgbClr val="CE2933"/>
                </a:solidFill>
              </a:rPr>
              <a:t>property</a:t>
            </a:r>
            <a:r>
              <a:rPr lang="en-US" dirty="0"/>
              <a:t>);</a:t>
            </a:r>
          </a:p>
        </p:txBody>
      </p:sp>
      <p:sp>
        <p:nvSpPr>
          <p:cNvPr id="4" name="Content Placeholder 3"/>
          <p:cNvSpPr>
            <a:spLocks noGrp="1"/>
          </p:cNvSpPr>
          <p:nvPr>
            <p:ph sz="quarter" idx="13"/>
          </p:nvPr>
        </p:nvSpPr>
        <p:spPr/>
        <p:txBody>
          <a:bodyPr>
            <a:normAutofit lnSpcReduction="10000"/>
          </a:bodyPr>
          <a:lstStyle/>
          <a:p>
            <a:r>
              <a:rPr lang="en-US" dirty="0"/>
              <a:t>Use the dot</a:t>
            </a:r>
          </a:p>
        </p:txBody>
      </p:sp>
    </p:spTree>
    <p:extLst>
      <p:ext uri="{BB962C8B-B14F-4D97-AF65-F5344CB8AC3E}">
        <p14:creationId xmlns:p14="http://schemas.microsoft.com/office/powerpoint/2010/main" val="3625693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a:t>
            </a:r>
          </a:p>
        </p:txBody>
      </p:sp>
      <p:sp>
        <p:nvSpPr>
          <p:cNvPr id="3" name="Content Placeholder 2"/>
          <p:cNvSpPr>
            <a:spLocks noGrp="1"/>
          </p:cNvSpPr>
          <p:nvPr>
            <p:ph idx="1"/>
          </p:nvPr>
        </p:nvSpPr>
        <p:spPr/>
        <p:txBody>
          <a:bodyPr/>
          <a:lstStyle/>
          <a:p>
            <a:r>
              <a:rPr lang="en-US" dirty="0"/>
              <a:t>Objects can also have methods, which are </a:t>
            </a:r>
            <a:r>
              <a:rPr lang="en-US" b="1" dirty="0"/>
              <a:t>functions</a:t>
            </a:r>
            <a:r>
              <a:rPr lang="en-US" dirty="0"/>
              <a:t> associated with an instance of an object. These methods are called using the same dot notation as for properties, but instead of accessing a variable, we are calling a method.</a:t>
            </a:r>
          </a:p>
          <a:p>
            <a:r>
              <a:rPr lang="en-US" dirty="0" err="1"/>
              <a:t>someObject</a:t>
            </a:r>
            <a:r>
              <a:rPr lang="en-US" b="1" dirty="0" err="1">
                <a:solidFill>
                  <a:srgbClr val="CE2933"/>
                </a:solidFill>
              </a:rPr>
              <a:t>.doSomething</a:t>
            </a:r>
            <a:r>
              <a:rPr lang="en-US" b="1" dirty="0">
                <a:solidFill>
                  <a:srgbClr val="CE2933"/>
                </a:solidFill>
              </a:rPr>
              <a:t>()</a:t>
            </a:r>
            <a:r>
              <a:rPr lang="en-US" dirty="0"/>
              <a:t>;</a:t>
            </a:r>
          </a:p>
          <a:p>
            <a:r>
              <a:rPr lang="en-US" dirty="0"/>
              <a:t>Methods may produce different output depending on the object they are associated with because </a:t>
            </a:r>
            <a:r>
              <a:rPr lang="en-US" i="1" dirty="0"/>
              <a:t>they can utilize the internal properties of the object.</a:t>
            </a:r>
          </a:p>
        </p:txBody>
      </p:sp>
      <p:sp>
        <p:nvSpPr>
          <p:cNvPr id="4" name="Content Placeholder 3"/>
          <p:cNvSpPr>
            <a:spLocks noGrp="1"/>
          </p:cNvSpPr>
          <p:nvPr>
            <p:ph sz="quarter" idx="13"/>
          </p:nvPr>
        </p:nvSpPr>
        <p:spPr/>
        <p:txBody>
          <a:bodyPr>
            <a:normAutofit lnSpcReduction="10000"/>
          </a:bodyPr>
          <a:lstStyle/>
          <a:p>
            <a:r>
              <a:rPr lang="en-US" dirty="0"/>
              <a:t>Use the dot, with brackets</a:t>
            </a:r>
          </a:p>
        </p:txBody>
      </p:sp>
    </p:spTree>
    <p:extLst>
      <p:ext uri="{BB962C8B-B14F-4D97-AF65-F5344CB8AC3E}">
        <p14:creationId xmlns:p14="http://schemas.microsoft.com/office/powerpoint/2010/main" val="4049921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Objects Included in JavaScript</a:t>
            </a:r>
          </a:p>
        </p:txBody>
      </p:sp>
      <p:sp>
        <p:nvSpPr>
          <p:cNvPr id="3" name="Content Placeholder 2"/>
          <p:cNvSpPr>
            <a:spLocks noGrp="1"/>
          </p:cNvSpPr>
          <p:nvPr>
            <p:ph idx="1"/>
          </p:nvPr>
        </p:nvSpPr>
        <p:spPr/>
        <p:txBody>
          <a:bodyPr/>
          <a:lstStyle/>
          <a:p>
            <a:r>
              <a:rPr lang="en-US" dirty="0"/>
              <a:t>A number of useful objects are included with JavaScript including:</a:t>
            </a:r>
          </a:p>
          <a:p>
            <a:pPr marL="342900" indent="-342900">
              <a:buFont typeface="Arial"/>
              <a:buChar char="•"/>
            </a:pPr>
            <a:r>
              <a:rPr lang="en-US" dirty="0"/>
              <a:t>Array</a:t>
            </a:r>
          </a:p>
          <a:p>
            <a:pPr marL="342900" indent="-342900">
              <a:buFont typeface="Arial"/>
              <a:buChar char="•"/>
            </a:pPr>
            <a:r>
              <a:rPr lang="en-US" dirty="0"/>
              <a:t>Boolean</a:t>
            </a:r>
          </a:p>
          <a:p>
            <a:pPr marL="342900" indent="-342900">
              <a:buFont typeface="Arial"/>
              <a:buChar char="•"/>
            </a:pPr>
            <a:r>
              <a:rPr lang="en-US" dirty="0"/>
              <a:t>Date</a:t>
            </a:r>
          </a:p>
          <a:p>
            <a:pPr marL="342900" indent="-342900">
              <a:buFont typeface="Arial"/>
              <a:buChar char="•"/>
            </a:pPr>
            <a:r>
              <a:rPr lang="en-US" dirty="0"/>
              <a:t>Math</a:t>
            </a:r>
          </a:p>
          <a:p>
            <a:pPr marL="342900" indent="-342900">
              <a:buFont typeface="Arial"/>
              <a:buChar char="•"/>
            </a:pPr>
            <a:r>
              <a:rPr lang="en-US" dirty="0"/>
              <a:t>String</a:t>
            </a:r>
          </a:p>
          <a:p>
            <a:pPr marL="342900" indent="-342900">
              <a:buFont typeface="Arial"/>
              <a:buChar char="•"/>
            </a:pPr>
            <a:r>
              <a:rPr lang="en-US" dirty="0"/>
              <a:t>Dom objects</a:t>
            </a:r>
          </a:p>
          <a:p>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20202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3" name="Content Placeholder 2"/>
          <p:cNvSpPr>
            <a:spLocks noGrp="1"/>
          </p:cNvSpPr>
          <p:nvPr>
            <p:ph idx="1"/>
          </p:nvPr>
        </p:nvSpPr>
        <p:spPr/>
        <p:txBody>
          <a:bodyPr/>
          <a:lstStyle/>
          <a:p>
            <a:r>
              <a:rPr lang="en-US" dirty="0"/>
              <a:t>Arrays are one of the most used data structures. In practice, this class is defined to behave more like a linked list in that it can be resized dynamically, but the implementation is browser specific,  meaning the efficiency of insert and delete operations is unknown.</a:t>
            </a:r>
          </a:p>
          <a:p>
            <a:r>
              <a:rPr lang="en-US" dirty="0"/>
              <a:t>The following code creates a new, empty array named greetings:</a:t>
            </a:r>
          </a:p>
          <a:p>
            <a:r>
              <a:rPr lang="en-US" dirty="0" err="1"/>
              <a:t>var</a:t>
            </a:r>
            <a:r>
              <a:rPr lang="en-US" dirty="0"/>
              <a:t> greetings = new Array();</a:t>
            </a:r>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2546514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3" name="Content Placeholder 2"/>
          <p:cNvSpPr>
            <a:spLocks noGrp="1"/>
          </p:cNvSpPr>
          <p:nvPr>
            <p:ph idx="1"/>
          </p:nvPr>
        </p:nvSpPr>
        <p:spPr>
          <a:xfrm>
            <a:off x="914400" y="1646237"/>
            <a:ext cx="7467600" cy="4525963"/>
          </a:xfrm>
        </p:spPr>
        <p:txBody>
          <a:bodyPr/>
          <a:lstStyle/>
          <a:p>
            <a:r>
              <a:rPr lang="en-US" dirty="0"/>
              <a:t>To initialize the array with values, the variable declaration would look like the following:</a:t>
            </a:r>
          </a:p>
          <a:p>
            <a:r>
              <a:rPr lang="en-US" dirty="0" err="1"/>
              <a:t>var</a:t>
            </a:r>
            <a:r>
              <a:rPr lang="en-US" dirty="0"/>
              <a:t> greetings = new Array</a:t>
            </a:r>
            <a:r>
              <a:rPr lang="en-US" dirty="0">
                <a:solidFill>
                  <a:srgbClr val="CE2933"/>
                </a:solidFill>
              </a:rPr>
              <a:t>("Good Morning", "Good Afternoon")</a:t>
            </a:r>
            <a:r>
              <a:rPr lang="en-US" dirty="0"/>
              <a:t>;</a:t>
            </a:r>
          </a:p>
          <a:p>
            <a:r>
              <a:rPr lang="en-US" dirty="0"/>
              <a:t>or, using the square bracket notation:</a:t>
            </a:r>
          </a:p>
          <a:p>
            <a:r>
              <a:rPr lang="en-US" dirty="0" err="1"/>
              <a:t>var</a:t>
            </a:r>
            <a:r>
              <a:rPr lang="en-US" dirty="0"/>
              <a:t> greetings = </a:t>
            </a:r>
            <a:r>
              <a:rPr lang="en-US" dirty="0">
                <a:solidFill>
                  <a:srgbClr val="CE2933"/>
                </a:solidFill>
              </a:rPr>
              <a:t>["Good Morning", "Good Afternoon"]</a:t>
            </a:r>
            <a:r>
              <a:rPr lang="en-US" dirty="0"/>
              <a:t>;</a:t>
            </a:r>
          </a:p>
        </p:txBody>
      </p:sp>
      <p:sp>
        <p:nvSpPr>
          <p:cNvPr id="4" name="Content Placeholder 3"/>
          <p:cNvSpPr>
            <a:spLocks noGrp="1"/>
          </p:cNvSpPr>
          <p:nvPr>
            <p:ph sz="quarter" idx="13"/>
          </p:nvPr>
        </p:nvSpPr>
        <p:spPr/>
        <p:txBody>
          <a:bodyPr>
            <a:normAutofit lnSpcReduction="10000"/>
          </a:bodyPr>
          <a:lstStyle/>
          <a:p>
            <a:r>
              <a:rPr lang="en-US" dirty="0"/>
              <a:t>Initialize with values</a:t>
            </a:r>
          </a:p>
        </p:txBody>
      </p:sp>
    </p:spTree>
    <p:extLst>
      <p:ext uri="{BB962C8B-B14F-4D97-AF65-F5344CB8AC3E}">
        <p14:creationId xmlns:p14="http://schemas.microsoft.com/office/powerpoint/2010/main" val="742468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3" name="Content Placeholder 2"/>
          <p:cNvSpPr>
            <a:spLocks noGrp="1"/>
          </p:cNvSpPr>
          <p:nvPr>
            <p:ph idx="1"/>
          </p:nvPr>
        </p:nvSpPr>
        <p:spPr>
          <a:xfrm>
            <a:off x="914400" y="1646237"/>
            <a:ext cx="7467600" cy="4525963"/>
          </a:xfrm>
        </p:spPr>
        <p:txBody>
          <a:bodyPr>
            <a:normAutofit lnSpcReduction="10000"/>
          </a:bodyPr>
          <a:lstStyle/>
          <a:p>
            <a:r>
              <a:rPr lang="en-US" dirty="0"/>
              <a:t>To access an element in the array you use the familiar square bracket notation from Java and C-style languages, with the index you wish to access inside the brackets.</a:t>
            </a:r>
          </a:p>
          <a:p>
            <a:r>
              <a:rPr lang="en-US" dirty="0"/>
              <a:t>	alert ( greetings</a:t>
            </a:r>
            <a:r>
              <a:rPr lang="en-US" b="1" dirty="0">
                <a:solidFill>
                  <a:srgbClr val="CE2933"/>
                </a:solidFill>
              </a:rPr>
              <a:t>[</a:t>
            </a:r>
            <a:r>
              <a:rPr lang="en-US" dirty="0"/>
              <a:t>0</a:t>
            </a:r>
            <a:r>
              <a:rPr lang="en-US" b="1" dirty="0">
                <a:solidFill>
                  <a:srgbClr val="CE2933"/>
                </a:solidFill>
              </a:rPr>
              <a:t>] </a:t>
            </a:r>
            <a:r>
              <a:rPr lang="en-US" dirty="0"/>
              <a:t>);</a:t>
            </a:r>
          </a:p>
          <a:p>
            <a:r>
              <a:rPr lang="en-US" dirty="0"/>
              <a:t>One of the most common actions on an array is to traverse through the items sequentially. Using the Array object’s </a:t>
            </a:r>
            <a:r>
              <a:rPr lang="en-US" b="1" dirty="0"/>
              <a:t>length</a:t>
            </a:r>
            <a:r>
              <a:rPr lang="en-US" dirty="0"/>
              <a:t> property to determine the maximum valid index. We have:</a:t>
            </a:r>
          </a:p>
          <a:p>
            <a:r>
              <a:rPr lang="en-US" dirty="0"/>
              <a:t>for (</a:t>
            </a:r>
            <a:r>
              <a:rPr lang="en-US" dirty="0" err="1"/>
              <a:t>var</a:t>
            </a:r>
            <a:r>
              <a:rPr lang="en-US" dirty="0"/>
              <a:t> </a:t>
            </a:r>
            <a:r>
              <a:rPr lang="en-US" dirty="0" err="1"/>
              <a:t>i</a:t>
            </a:r>
            <a:r>
              <a:rPr lang="en-US" dirty="0"/>
              <a:t> = 0; </a:t>
            </a:r>
            <a:r>
              <a:rPr lang="en-US" dirty="0" err="1"/>
              <a:t>i</a:t>
            </a:r>
            <a:r>
              <a:rPr lang="en-US" dirty="0"/>
              <a:t> &lt; </a:t>
            </a:r>
            <a:r>
              <a:rPr lang="en-US" dirty="0" err="1"/>
              <a:t>greetings</a:t>
            </a:r>
            <a:r>
              <a:rPr lang="en-US" b="1" dirty="0" err="1">
                <a:solidFill>
                  <a:srgbClr val="CE2933"/>
                </a:solidFill>
              </a:rPr>
              <a:t>.length</a:t>
            </a:r>
            <a:r>
              <a:rPr lang="en-US" dirty="0"/>
              <a:t>; </a:t>
            </a:r>
            <a:r>
              <a:rPr lang="en-US" dirty="0" err="1"/>
              <a:t>i</a:t>
            </a:r>
            <a:r>
              <a:rPr lang="en-US" dirty="0"/>
              <a:t>++){</a:t>
            </a:r>
          </a:p>
          <a:p>
            <a:r>
              <a:rPr lang="en-US" dirty="0"/>
              <a:t>	alert(greetings[</a:t>
            </a:r>
            <a:r>
              <a:rPr lang="en-US" dirty="0" err="1"/>
              <a:t>i</a:t>
            </a:r>
            <a:r>
              <a:rPr lang="en-US" dirty="0"/>
              <a:t>]);</a:t>
            </a:r>
          </a:p>
          <a:p>
            <a:r>
              <a:rPr lang="en-US" dirty="0"/>
              <a:t>}</a:t>
            </a:r>
          </a:p>
        </p:txBody>
      </p:sp>
      <p:sp>
        <p:nvSpPr>
          <p:cNvPr id="4" name="Content Placeholder 3"/>
          <p:cNvSpPr>
            <a:spLocks noGrp="1"/>
          </p:cNvSpPr>
          <p:nvPr>
            <p:ph sz="quarter" idx="13"/>
          </p:nvPr>
        </p:nvSpPr>
        <p:spPr/>
        <p:txBody>
          <a:bodyPr>
            <a:normAutofit lnSpcReduction="10000"/>
          </a:bodyPr>
          <a:lstStyle/>
          <a:p>
            <a:r>
              <a:rPr lang="en-US" dirty="0"/>
              <a:t>Access and Traverse</a:t>
            </a:r>
          </a:p>
        </p:txBody>
      </p:sp>
    </p:spTree>
    <p:extLst>
      <p:ext uri="{BB962C8B-B14F-4D97-AF65-F5344CB8AC3E}">
        <p14:creationId xmlns:p14="http://schemas.microsoft.com/office/powerpoint/2010/main" val="2629906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4" name="Content Placeholder 3"/>
          <p:cNvSpPr>
            <a:spLocks noGrp="1"/>
          </p:cNvSpPr>
          <p:nvPr>
            <p:ph sz="quarter" idx="13"/>
          </p:nvPr>
        </p:nvSpPr>
        <p:spPr/>
        <p:txBody>
          <a:bodyPr>
            <a:normAutofit lnSpcReduction="10000"/>
          </a:bodyPr>
          <a:lstStyle/>
          <a:p>
            <a:r>
              <a:rPr lang="en-US" dirty="0"/>
              <a:t>Index and Value</a:t>
            </a:r>
          </a:p>
        </p:txBody>
      </p:sp>
      <p:pic>
        <p:nvPicPr>
          <p:cNvPr id="6" name="Content Placeholder 5" descr="4071506016.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118259" b="-118259"/>
          <a:stretch>
            <a:fillRect/>
          </a:stretch>
        </p:blipFill>
        <p:spPr/>
      </p:pic>
    </p:spTree>
    <p:extLst>
      <p:ext uri="{BB962C8B-B14F-4D97-AF65-F5344CB8AC3E}">
        <p14:creationId xmlns:p14="http://schemas.microsoft.com/office/powerpoint/2010/main" val="962374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isn’t JavaScript</a:t>
            </a:r>
          </a:p>
        </p:txBody>
      </p:sp>
      <p:sp>
        <p:nvSpPr>
          <p:cNvPr id="3" name="Content Placeholder 2"/>
          <p:cNvSpPr>
            <a:spLocks noGrp="1"/>
          </p:cNvSpPr>
          <p:nvPr>
            <p:ph idx="1"/>
          </p:nvPr>
        </p:nvSpPr>
        <p:spPr/>
        <p:txBody>
          <a:bodyPr>
            <a:normAutofit/>
          </a:bodyPr>
          <a:lstStyle/>
          <a:p>
            <a:r>
              <a:rPr lang="en-US" dirty="0"/>
              <a:t>Although it contains the word </a:t>
            </a:r>
            <a:r>
              <a:rPr lang="en-US" i="1" dirty="0"/>
              <a:t>Java</a:t>
            </a:r>
            <a:r>
              <a:rPr lang="en-US" dirty="0"/>
              <a:t>, JavaScript and Java are vastly different programming languages with different uses. Java is a full-fledged compiled, object-oriented language, popular for its ability to run on any platform with a JVM installed. </a:t>
            </a:r>
          </a:p>
          <a:p>
            <a:r>
              <a:rPr lang="en-US" dirty="0"/>
              <a:t>Conversely, JavaScript is one of the world’s most popular languages, with fewer of the object-oriented features of Java, and runs directly inside the browser, without the need for the JVM.</a:t>
            </a:r>
          </a:p>
        </p:txBody>
      </p:sp>
      <p:sp>
        <p:nvSpPr>
          <p:cNvPr id="4" name="Content Placeholder 3"/>
          <p:cNvSpPr>
            <a:spLocks noGrp="1"/>
          </p:cNvSpPr>
          <p:nvPr>
            <p:ph sz="quarter" idx="13"/>
          </p:nvPr>
        </p:nvSpPr>
        <p:spPr/>
        <p:txBody>
          <a:bodyPr>
            <a:normAutofit lnSpcReduction="10000"/>
          </a:bodyPr>
          <a:lstStyle/>
          <a:p>
            <a:r>
              <a:rPr lang="en-US" dirty="0"/>
              <a:t>It’s not Java</a:t>
            </a:r>
          </a:p>
        </p:txBody>
      </p:sp>
    </p:spTree>
    <p:extLst>
      <p:ext uri="{BB962C8B-B14F-4D97-AF65-F5344CB8AC3E}">
        <p14:creationId xmlns:p14="http://schemas.microsoft.com/office/powerpoint/2010/main" val="4035733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4" name="Content Placeholder 3"/>
          <p:cNvSpPr>
            <a:spLocks noGrp="1"/>
          </p:cNvSpPr>
          <p:nvPr>
            <p:ph sz="quarter" idx="13"/>
          </p:nvPr>
        </p:nvSpPr>
        <p:spPr/>
        <p:txBody>
          <a:bodyPr>
            <a:normAutofit lnSpcReduction="10000"/>
          </a:bodyPr>
          <a:lstStyle/>
          <a:p>
            <a:r>
              <a:rPr lang="en-US" dirty="0"/>
              <a:t>Modifying an array</a:t>
            </a:r>
          </a:p>
        </p:txBody>
      </p:sp>
      <p:sp>
        <p:nvSpPr>
          <p:cNvPr id="3" name="Content Placeholder 2"/>
          <p:cNvSpPr>
            <a:spLocks noGrp="1"/>
          </p:cNvSpPr>
          <p:nvPr>
            <p:ph idx="1"/>
          </p:nvPr>
        </p:nvSpPr>
        <p:spPr/>
        <p:txBody>
          <a:bodyPr/>
          <a:lstStyle/>
          <a:p>
            <a:r>
              <a:rPr lang="en-US" dirty="0"/>
              <a:t>To add an item to an existing array, you can use the </a:t>
            </a:r>
            <a:r>
              <a:rPr lang="en-US" b="1" dirty="0"/>
              <a:t>push</a:t>
            </a:r>
            <a:r>
              <a:rPr lang="en-US" dirty="0"/>
              <a:t> method.</a:t>
            </a:r>
          </a:p>
          <a:p>
            <a:r>
              <a:rPr lang="en-US" dirty="0" err="1"/>
              <a:t>greetings</a:t>
            </a:r>
            <a:r>
              <a:rPr lang="en-US" b="1" dirty="0" err="1">
                <a:solidFill>
                  <a:srgbClr val="CE2933"/>
                </a:solidFill>
              </a:rPr>
              <a:t>.push</a:t>
            </a:r>
            <a:r>
              <a:rPr lang="en-US" dirty="0"/>
              <a:t>("Good Evening");</a:t>
            </a:r>
          </a:p>
          <a:p>
            <a:r>
              <a:rPr lang="en-US" dirty="0"/>
              <a:t>The </a:t>
            </a:r>
            <a:r>
              <a:rPr lang="en-US" b="1" dirty="0"/>
              <a:t>pop</a:t>
            </a:r>
            <a:r>
              <a:rPr lang="en-US" dirty="0"/>
              <a:t> method can be used to remove an item from the back of an array.</a:t>
            </a:r>
          </a:p>
          <a:p>
            <a:r>
              <a:rPr lang="en-US" dirty="0"/>
              <a:t>Additional methods: </a:t>
            </a:r>
            <a:r>
              <a:rPr lang="en-US" dirty="0" err="1"/>
              <a:t>concat</a:t>
            </a:r>
            <a:r>
              <a:rPr lang="en-US" dirty="0"/>
              <a:t>(), slice(), join(), reverse(), shift(), and sort()</a:t>
            </a:r>
          </a:p>
        </p:txBody>
      </p:sp>
    </p:spTree>
    <p:extLst>
      <p:ext uri="{BB962C8B-B14F-4D97-AF65-F5344CB8AC3E}">
        <p14:creationId xmlns:p14="http://schemas.microsoft.com/office/powerpoint/2010/main" val="29337876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a:t>
            </a:r>
          </a:p>
        </p:txBody>
      </p:sp>
      <p:sp>
        <p:nvSpPr>
          <p:cNvPr id="3" name="Content Placeholder 2"/>
          <p:cNvSpPr>
            <a:spLocks noGrp="1"/>
          </p:cNvSpPr>
          <p:nvPr>
            <p:ph idx="1"/>
          </p:nvPr>
        </p:nvSpPr>
        <p:spPr/>
        <p:txBody>
          <a:bodyPr>
            <a:normAutofit lnSpcReduction="10000"/>
          </a:bodyPr>
          <a:lstStyle/>
          <a:p>
            <a:r>
              <a:rPr lang="en-US" dirty="0"/>
              <a:t>The </a:t>
            </a:r>
            <a:r>
              <a:rPr lang="en-US" b="1" dirty="0"/>
              <a:t>Math class </a:t>
            </a:r>
            <a:r>
              <a:rPr lang="en-US" dirty="0"/>
              <a:t>allows one to access common mathematic functions and common values quickly in one place.</a:t>
            </a:r>
          </a:p>
          <a:p>
            <a:r>
              <a:rPr lang="en-US" dirty="0"/>
              <a:t>This static class contains methods such as max(), min(), </a:t>
            </a:r>
            <a:r>
              <a:rPr lang="en-US" dirty="0" err="1"/>
              <a:t>pow</a:t>
            </a:r>
            <a:r>
              <a:rPr lang="en-US" dirty="0"/>
              <a:t>(), </a:t>
            </a:r>
            <a:r>
              <a:rPr lang="en-US" dirty="0" err="1"/>
              <a:t>sqrt</a:t>
            </a:r>
            <a:r>
              <a:rPr lang="en-US" dirty="0"/>
              <a:t>(), and </a:t>
            </a:r>
            <a:r>
              <a:rPr lang="en-US" dirty="0" err="1"/>
              <a:t>exp</a:t>
            </a:r>
            <a:r>
              <a:rPr lang="en-US" dirty="0"/>
              <a:t>(), and trigonometric functions such as sin(), </a:t>
            </a:r>
            <a:r>
              <a:rPr lang="en-US" dirty="0" err="1"/>
              <a:t>cos</a:t>
            </a:r>
            <a:r>
              <a:rPr lang="en-US" dirty="0"/>
              <a:t>(), and </a:t>
            </a:r>
            <a:r>
              <a:rPr lang="en-US" dirty="0" err="1"/>
              <a:t>arctan</a:t>
            </a:r>
            <a:r>
              <a:rPr lang="en-US" dirty="0"/>
              <a:t>().</a:t>
            </a:r>
          </a:p>
          <a:p>
            <a:r>
              <a:rPr lang="en-US" dirty="0"/>
              <a:t>Many mathematical constants are defined such as PI, E, SQRT2, and some others</a:t>
            </a:r>
          </a:p>
          <a:p>
            <a:r>
              <a:rPr lang="en-US" b="1" dirty="0" err="1"/>
              <a:t>Math.PI</a:t>
            </a:r>
            <a:r>
              <a:rPr lang="en-US" b="1" dirty="0"/>
              <a:t>;</a:t>
            </a:r>
            <a:r>
              <a:rPr lang="en-US" dirty="0"/>
              <a:t> </a:t>
            </a:r>
            <a:r>
              <a:rPr lang="en-US" i="1" dirty="0"/>
              <a:t>// 3.141592657</a:t>
            </a:r>
          </a:p>
          <a:p>
            <a:r>
              <a:rPr lang="en-US" b="1" dirty="0" err="1"/>
              <a:t>Math.sqrt</a:t>
            </a:r>
            <a:r>
              <a:rPr lang="en-US" b="1" dirty="0"/>
              <a:t>(4); </a:t>
            </a:r>
            <a:r>
              <a:rPr lang="en-US" i="1" dirty="0"/>
              <a:t>// square root of 4 is 2.</a:t>
            </a:r>
          </a:p>
          <a:p>
            <a:r>
              <a:rPr lang="en-US" b="1" dirty="0" err="1"/>
              <a:t>Math.random</a:t>
            </a:r>
            <a:r>
              <a:rPr lang="en-US" b="1" dirty="0"/>
              <a:t>(); </a:t>
            </a:r>
            <a:r>
              <a:rPr lang="en-US" i="1" dirty="0"/>
              <a:t>// random number between 0 and 1</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1437967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a:t>
            </a:r>
          </a:p>
        </p:txBody>
      </p:sp>
      <p:sp>
        <p:nvSpPr>
          <p:cNvPr id="3" name="Content Placeholder 2"/>
          <p:cNvSpPr>
            <a:spLocks noGrp="1"/>
          </p:cNvSpPr>
          <p:nvPr>
            <p:ph idx="1"/>
          </p:nvPr>
        </p:nvSpPr>
        <p:spPr>
          <a:xfrm>
            <a:off x="914400" y="1646237"/>
            <a:ext cx="7467600" cy="4525963"/>
          </a:xfrm>
        </p:spPr>
        <p:txBody>
          <a:bodyPr>
            <a:normAutofit/>
          </a:bodyPr>
          <a:lstStyle/>
          <a:p>
            <a:r>
              <a:rPr lang="en-US" dirty="0"/>
              <a:t>The </a:t>
            </a:r>
            <a:r>
              <a:rPr lang="en-US" b="1" dirty="0"/>
              <a:t>String class </a:t>
            </a:r>
            <a:r>
              <a:rPr lang="en-US" dirty="0"/>
              <a:t>has already been used without us even knowing it.</a:t>
            </a:r>
          </a:p>
          <a:p>
            <a:r>
              <a:rPr lang="en-US" b="1" dirty="0"/>
              <a:t>Constructor usage</a:t>
            </a:r>
          </a:p>
          <a:p>
            <a:r>
              <a:rPr lang="en-US" dirty="0" err="1"/>
              <a:t>var</a:t>
            </a:r>
            <a:r>
              <a:rPr lang="en-US" dirty="0"/>
              <a:t> greet = new String("Good"); </a:t>
            </a:r>
            <a:r>
              <a:rPr lang="en-US" i="1" dirty="0"/>
              <a:t>// long form constructor</a:t>
            </a:r>
          </a:p>
          <a:p>
            <a:r>
              <a:rPr lang="en-US" dirty="0" err="1"/>
              <a:t>var</a:t>
            </a:r>
            <a:r>
              <a:rPr lang="en-US" dirty="0"/>
              <a:t> greet = "Good"; </a:t>
            </a:r>
            <a:r>
              <a:rPr lang="en-US" i="1" dirty="0"/>
              <a:t>// shortcut constructor</a:t>
            </a:r>
            <a:endParaRPr lang="en-US" dirty="0"/>
          </a:p>
          <a:p>
            <a:r>
              <a:rPr lang="en-US" b="1" dirty="0"/>
              <a:t>Length of a string</a:t>
            </a:r>
          </a:p>
          <a:p>
            <a:r>
              <a:rPr lang="en-US" dirty="0"/>
              <a:t>alert (</a:t>
            </a:r>
            <a:r>
              <a:rPr lang="en-US" dirty="0" err="1"/>
              <a:t>greet</a:t>
            </a:r>
            <a:r>
              <a:rPr lang="en-US" b="1" dirty="0" err="1">
                <a:solidFill>
                  <a:srgbClr val="CE2933"/>
                </a:solidFill>
              </a:rPr>
              <a:t>.length</a:t>
            </a:r>
            <a:r>
              <a:rPr lang="en-US" dirty="0"/>
              <a:t>); </a:t>
            </a:r>
            <a:r>
              <a:rPr lang="en-US" i="1" dirty="0"/>
              <a:t>// will display </a:t>
            </a:r>
            <a:r>
              <a:rPr lang="en-US" dirty="0"/>
              <a:t>"</a:t>
            </a:r>
            <a:r>
              <a:rPr lang="en-US" i="1" dirty="0"/>
              <a:t>4</a:t>
            </a:r>
            <a:r>
              <a:rPr lang="en-US" dirty="0"/>
              <a:t>"</a:t>
            </a:r>
            <a:endParaRPr lang="en-US" b="1" dirty="0"/>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990776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a:t>
            </a:r>
          </a:p>
        </p:txBody>
      </p:sp>
      <p:sp>
        <p:nvSpPr>
          <p:cNvPr id="3" name="Content Placeholder 2"/>
          <p:cNvSpPr>
            <a:spLocks noGrp="1"/>
          </p:cNvSpPr>
          <p:nvPr>
            <p:ph idx="1"/>
          </p:nvPr>
        </p:nvSpPr>
        <p:spPr>
          <a:xfrm>
            <a:off x="914400" y="1646237"/>
            <a:ext cx="7467600" cy="4525963"/>
          </a:xfrm>
        </p:spPr>
        <p:txBody>
          <a:bodyPr>
            <a:normAutofit/>
          </a:bodyPr>
          <a:lstStyle/>
          <a:p>
            <a:r>
              <a:rPr lang="en-US" dirty="0" err="1"/>
              <a:t>var</a:t>
            </a:r>
            <a:r>
              <a:rPr lang="en-US" dirty="0"/>
              <a:t> </a:t>
            </a:r>
            <a:r>
              <a:rPr lang="en-US" dirty="0" err="1"/>
              <a:t>str</a:t>
            </a:r>
            <a:r>
              <a:rPr lang="en-US" dirty="0"/>
              <a:t> = </a:t>
            </a:r>
            <a:r>
              <a:rPr lang="en-US" dirty="0" err="1"/>
              <a:t>greet</a:t>
            </a:r>
            <a:r>
              <a:rPr lang="en-US" b="1" dirty="0" err="1">
                <a:solidFill>
                  <a:srgbClr val="CE2933"/>
                </a:solidFill>
              </a:rPr>
              <a:t>.concat</a:t>
            </a:r>
            <a:r>
              <a:rPr lang="en-US" dirty="0"/>
              <a:t>("Morning"); </a:t>
            </a:r>
            <a:r>
              <a:rPr lang="en-US" i="1" dirty="0"/>
              <a:t>// Long form concatenation</a:t>
            </a:r>
          </a:p>
          <a:p>
            <a:r>
              <a:rPr lang="en-US" dirty="0" err="1"/>
              <a:t>var</a:t>
            </a:r>
            <a:r>
              <a:rPr lang="en-US" dirty="0"/>
              <a:t> </a:t>
            </a:r>
            <a:r>
              <a:rPr lang="en-US" dirty="0" err="1"/>
              <a:t>str</a:t>
            </a:r>
            <a:r>
              <a:rPr lang="en-US" dirty="0"/>
              <a:t> = greet</a:t>
            </a:r>
            <a:r>
              <a:rPr lang="en-US" b="1" dirty="0">
                <a:solidFill>
                  <a:srgbClr val="CE2933"/>
                </a:solidFill>
              </a:rPr>
              <a:t> + </a:t>
            </a:r>
            <a:r>
              <a:rPr lang="en-US" dirty="0"/>
              <a:t>"Morning"; </a:t>
            </a:r>
            <a:r>
              <a:rPr lang="en-US" i="1" dirty="0"/>
              <a:t>// + operator concatenation</a:t>
            </a:r>
          </a:p>
          <a:p>
            <a:r>
              <a:rPr lang="en-US" dirty="0"/>
              <a:t>Many other useful methods exist within the String class, such as </a:t>
            </a:r>
          </a:p>
          <a:p>
            <a:pPr marL="342900" indent="-342900">
              <a:buFont typeface="Arial"/>
              <a:buChar char="•"/>
            </a:pPr>
            <a:r>
              <a:rPr lang="en-US" dirty="0"/>
              <a:t>accessing a single character using </a:t>
            </a:r>
            <a:r>
              <a:rPr lang="en-US" dirty="0" err="1"/>
              <a:t>charAt</a:t>
            </a:r>
            <a:r>
              <a:rPr lang="en-US" dirty="0"/>
              <a:t>()</a:t>
            </a:r>
          </a:p>
          <a:p>
            <a:pPr marL="342900" indent="-342900">
              <a:buFont typeface="Arial"/>
              <a:buChar char="•"/>
            </a:pPr>
            <a:r>
              <a:rPr lang="en-US" dirty="0"/>
              <a:t>searching for one using </a:t>
            </a:r>
            <a:r>
              <a:rPr lang="en-US" dirty="0" err="1"/>
              <a:t>indexOf</a:t>
            </a:r>
            <a:r>
              <a:rPr lang="en-US" dirty="0"/>
              <a:t>(). </a:t>
            </a:r>
          </a:p>
          <a:p>
            <a:r>
              <a:rPr lang="en-US" dirty="0"/>
              <a:t>Strings allow splitting a string into an array, searching and matching with split(), search(), and match() methods.</a:t>
            </a:r>
            <a:endParaRPr lang="en-US" b="1" dirty="0"/>
          </a:p>
        </p:txBody>
      </p:sp>
      <p:sp>
        <p:nvSpPr>
          <p:cNvPr id="4" name="Content Placeholder 3"/>
          <p:cNvSpPr>
            <a:spLocks noGrp="1"/>
          </p:cNvSpPr>
          <p:nvPr>
            <p:ph sz="quarter" idx="13"/>
          </p:nvPr>
        </p:nvSpPr>
        <p:spPr/>
        <p:txBody>
          <a:bodyPr>
            <a:normAutofit lnSpcReduction="10000"/>
          </a:bodyPr>
          <a:lstStyle/>
          <a:p>
            <a:r>
              <a:rPr lang="en-US" dirty="0"/>
              <a:t>Concatenation and so much more</a:t>
            </a:r>
          </a:p>
        </p:txBody>
      </p:sp>
    </p:spTree>
    <p:extLst>
      <p:ext uri="{BB962C8B-B14F-4D97-AF65-F5344CB8AC3E}">
        <p14:creationId xmlns:p14="http://schemas.microsoft.com/office/powerpoint/2010/main" val="1444359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Date</a:t>
            </a:r>
          </a:p>
        </p:txBody>
      </p:sp>
      <p:sp>
        <p:nvSpPr>
          <p:cNvPr id="3" name="Content Placeholder 2"/>
          <p:cNvSpPr>
            <a:spLocks noGrp="1"/>
          </p:cNvSpPr>
          <p:nvPr>
            <p:ph idx="1"/>
          </p:nvPr>
        </p:nvSpPr>
        <p:spPr>
          <a:xfrm>
            <a:off x="914400" y="1646237"/>
            <a:ext cx="7467600" cy="4525963"/>
          </a:xfrm>
        </p:spPr>
        <p:txBody>
          <a:bodyPr>
            <a:normAutofit/>
          </a:bodyPr>
          <a:lstStyle/>
          <a:p>
            <a:r>
              <a:rPr lang="en-US" dirty="0"/>
              <a:t>The Date class is yet another helpful included object you should be aware of. It allows you to quickly calculate the current date or create date objects for particular dates. To display today’s date as a string, we would simply create a new object and use the </a:t>
            </a:r>
            <a:r>
              <a:rPr lang="en-US" dirty="0" err="1"/>
              <a:t>toString</a:t>
            </a:r>
            <a:r>
              <a:rPr lang="en-US" dirty="0"/>
              <a:t>() method.</a:t>
            </a:r>
          </a:p>
          <a:p>
            <a:r>
              <a:rPr lang="en-US" dirty="0" err="1"/>
              <a:t>var</a:t>
            </a:r>
            <a:r>
              <a:rPr lang="en-US" dirty="0"/>
              <a:t> d = </a:t>
            </a:r>
            <a:r>
              <a:rPr lang="en-US" b="1" dirty="0">
                <a:solidFill>
                  <a:srgbClr val="CE2933"/>
                </a:solidFill>
              </a:rPr>
              <a:t>new Date();</a:t>
            </a:r>
          </a:p>
          <a:p>
            <a:r>
              <a:rPr lang="en-US" i="1" dirty="0">
                <a:solidFill>
                  <a:schemeClr val="accent1"/>
                </a:solidFill>
              </a:rPr>
              <a:t>// This outputs Today is Mon Nov 12 2012 15:40:19 GMT-0700</a:t>
            </a:r>
          </a:p>
          <a:p>
            <a:r>
              <a:rPr lang="en-US" dirty="0"/>
              <a:t>alert ("Today is "+ </a:t>
            </a:r>
            <a:r>
              <a:rPr lang="en-US" b="1" dirty="0" err="1">
                <a:solidFill>
                  <a:srgbClr val="CE2933"/>
                </a:solidFill>
              </a:rPr>
              <a:t>d.toString</a:t>
            </a:r>
            <a:r>
              <a:rPr lang="en-US" b="1" dirty="0">
                <a:solidFill>
                  <a:srgbClr val="CE2933"/>
                </a:solidFill>
              </a:rPr>
              <a:t>()</a:t>
            </a:r>
            <a:r>
              <a:rPr lang="en-US" dirty="0"/>
              <a:t>);</a:t>
            </a:r>
            <a:endParaRPr lang="en-US" b="1" dirty="0"/>
          </a:p>
        </p:txBody>
      </p:sp>
      <p:sp>
        <p:nvSpPr>
          <p:cNvPr id="4" name="Content Placeholder 3"/>
          <p:cNvSpPr>
            <a:spLocks noGrp="1"/>
          </p:cNvSpPr>
          <p:nvPr>
            <p:ph sz="quarter" idx="13"/>
          </p:nvPr>
        </p:nvSpPr>
        <p:spPr/>
        <p:txBody>
          <a:bodyPr>
            <a:normAutofit lnSpcReduction="10000"/>
          </a:bodyPr>
          <a:lstStyle/>
          <a:p>
            <a:r>
              <a:rPr lang="en-US" dirty="0"/>
              <a:t>Not that kind</a:t>
            </a:r>
          </a:p>
        </p:txBody>
      </p:sp>
    </p:spTree>
    <p:extLst>
      <p:ext uri="{BB962C8B-B14F-4D97-AF65-F5344CB8AC3E}">
        <p14:creationId xmlns:p14="http://schemas.microsoft.com/office/powerpoint/2010/main" val="174502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a:t>
            </a:r>
          </a:p>
        </p:txBody>
      </p:sp>
      <p:sp>
        <p:nvSpPr>
          <p:cNvPr id="3" name="Content Placeholder 2"/>
          <p:cNvSpPr>
            <a:spLocks noGrp="1"/>
          </p:cNvSpPr>
          <p:nvPr>
            <p:ph idx="1"/>
          </p:nvPr>
        </p:nvSpPr>
        <p:spPr>
          <a:xfrm>
            <a:off x="914400" y="1646237"/>
            <a:ext cx="7467600" cy="4525963"/>
          </a:xfrm>
        </p:spPr>
        <p:txBody>
          <a:bodyPr>
            <a:normAutofit/>
          </a:bodyPr>
          <a:lstStyle/>
          <a:p>
            <a:r>
              <a:rPr lang="en-US" dirty="0"/>
              <a:t>The window object in JavaScript corresponds to the browser itself. Through it, you can access the current page’s URL, the browser’s history, and what’s being displayed in the status bar, as well as opening new browser windows. </a:t>
            </a:r>
          </a:p>
          <a:p>
            <a:r>
              <a:rPr lang="en-US" dirty="0"/>
              <a:t>In fact, the alert() function mentioned earlier is actually a method of the window object.</a:t>
            </a:r>
            <a:endParaRPr lang="en-US" b="1"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1972877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Document Object Model (DOM)</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6</a:t>
            </a:r>
            <a:r>
              <a:rPr lang="en-US" dirty="0"/>
              <a:t> of 8</a:t>
            </a:r>
            <a:endParaRPr lang="en-US" dirty="0">
              <a:solidFill>
                <a:schemeClr val="tx1"/>
              </a:solidFill>
            </a:endParaRPr>
          </a:p>
        </p:txBody>
      </p:sp>
    </p:spTree>
    <p:extLst>
      <p:ext uri="{BB962C8B-B14F-4D97-AF65-F5344CB8AC3E}">
        <p14:creationId xmlns:p14="http://schemas.microsoft.com/office/powerpoint/2010/main" val="2434092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3" name="Content Placeholder 2"/>
          <p:cNvSpPr>
            <a:spLocks noGrp="1"/>
          </p:cNvSpPr>
          <p:nvPr>
            <p:ph idx="1"/>
          </p:nvPr>
        </p:nvSpPr>
        <p:spPr/>
        <p:txBody>
          <a:bodyPr>
            <a:normAutofit/>
          </a:bodyPr>
          <a:lstStyle/>
          <a:p>
            <a:r>
              <a:rPr lang="en-US" dirty="0"/>
              <a:t>JavaScript is almost always used to interact with the HTML document in which it is contained.</a:t>
            </a:r>
          </a:p>
          <a:p>
            <a:r>
              <a:rPr lang="en-US" dirty="0"/>
              <a:t>This is accomplished through a programming interface (API) called the </a:t>
            </a:r>
            <a:r>
              <a:rPr lang="en-US" b="1" dirty="0"/>
              <a:t>Document Object Model.</a:t>
            </a:r>
          </a:p>
          <a:p>
            <a:r>
              <a:rPr lang="en-US" dirty="0"/>
              <a:t>According to the W3C, the DOM is a:</a:t>
            </a:r>
          </a:p>
          <a:p>
            <a:r>
              <a:rPr lang="en-US" i="1" dirty="0"/>
              <a:t>Platform- and language-neutral interface that will allow programs and scripts to dynamically access and update the content, structure and style of documents.</a:t>
            </a:r>
            <a:endParaRPr lang="en-US" dirty="0"/>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Tree>
    <p:extLst>
      <p:ext uri="{BB962C8B-B14F-4D97-AF65-F5344CB8AC3E}">
        <p14:creationId xmlns:p14="http://schemas.microsoft.com/office/powerpoint/2010/main" val="63303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382000" cy="715962"/>
          </a:xfrm>
        </p:spPr>
        <p:txBody>
          <a:bodyPr>
            <a:normAutofit fontScale="90000"/>
          </a:bodyPr>
          <a:lstStyle/>
          <a:p>
            <a:r>
              <a:rPr lang="en-US" dirty="0"/>
              <a:t>The DOM</a:t>
            </a:r>
          </a:p>
        </p:txBody>
      </p:sp>
      <p:sp>
        <p:nvSpPr>
          <p:cNvPr id="3" name="Content Placeholder 2"/>
          <p:cNvSpPr>
            <a:spLocks noGrp="1"/>
          </p:cNvSpPr>
          <p:nvPr>
            <p:ph idx="1"/>
          </p:nvPr>
        </p:nvSpPr>
        <p:spPr>
          <a:xfrm>
            <a:off x="304800" y="838200"/>
            <a:ext cx="8001000" cy="5334001"/>
          </a:xfrm>
        </p:spPr>
        <p:txBody>
          <a:bodyPr>
            <a:normAutofit/>
          </a:bodyPr>
          <a:lstStyle/>
          <a:p>
            <a:r>
              <a:rPr lang="en-US" dirty="0"/>
              <a:t>The Document Object Model(DOM) is the objects that make up a web page. This tree structure is formally called the </a:t>
            </a:r>
            <a:r>
              <a:rPr lang="en-US" b="1" dirty="0"/>
              <a:t>DOM Tree </a:t>
            </a:r>
            <a:r>
              <a:rPr lang="en-US" dirty="0"/>
              <a:t>with the root, or topmost object called the </a:t>
            </a:r>
            <a:r>
              <a:rPr lang="en-US" b="1" dirty="0"/>
              <a:t>Document Root</a:t>
            </a:r>
            <a:r>
              <a:rPr lang="en-US" dirty="0"/>
              <a:t>.</a:t>
            </a:r>
          </a:p>
        </p:txBody>
      </p:sp>
      <p:pic>
        <p:nvPicPr>
          <p:cNvPr id="5" name="Picture 4" descr="4071506017.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1" y="2057400"/>
            <a:ext cx="7974768" cy="4366942"/>
          </a:xfrm>
          <a:prstGeom prst="rect">
            <a:avLst/>
          </a:prstGeom>
        </p:spPr>
      </p:pic>
    </p:spTree>
    <p:extLst>
      <p:ext uri="{BB962C8B-B14F-4D97-AF65-F5344CB8AC3E}">
        <p14:creationId xmlns:p14="http://schemas.microsoft.com/office/powerpoint/2010/main" val="12641400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Nodes</a:t>
            </a:r>
          </a:p>
        </p:txBody>
      </p:sp>
      <p:sp>
        <p:nvSpPr>
          <p:cNvPr id="3" name="Content Placeholder 2"/>
          <p:cNvSpPr>
            <a:spLocks noGrp="1"/>
          </p:cNvSpPr>
          <p:nvPr>
            <p:ph idx="1"/>
          </p:nvPr>
        </p:nvSpPr>
        <p:spPr>
          <a:xfrm>
            <a:off x="914400" y="1600199"/>
            <a:ext cx="6400800" cy="4572001"/>
          </a:xfrm>
        </p:spPr>
        <p:txBody>
          <a:bodyPr>
            <a:normAutofit/>
          </a:bodyPr>
          <a:lstStyle/>
          <a:p>
            <a:r>
              <a:rPr lang="en-US" dirty="0"/>
              <a:t>In the DOM, each element within the HTML document is called a </a:t>
            </a:r>
            <a:r>
              <a:rPr lang="en-US" b="1" dirty="0"/>
              <a:t>node.</a:t>
            </a:r>
            <a:r>
              <a:rPr lang="en-US" dirty="0"/>
              <a:t> If the DOM is a tree, then each node is an individual branch. </a:t>
            </a:r>
          </a:p>
          <a:p>
            <a:r>
              <a:rPr lang="en-US" dirty="0"/>
              <a:t>There are:</a:t>
            </a:r>
          </a:p>
          <a:p>
            <a:pPr marL="342900" indent="-342900">
              <a:buFont typeface="Arial"/>
              <a:buChar char="•"/>
            </a:pPr>
            <a:r>
              <a:rPr lang="en-US" dirty="0"/>
              <a:t>element nodes,</a:t>
            </a:r>
          </a:p>
          <a:p>
            <a:pPr marL="342900" indent="-342900">
              <a:buFont typeface="Arial"/>
              <a:buChar char="•"/>
            </a:pPr>
            <a:r>
              <a:rPr lang="en-US" dirty="0"/>
              <a:t>text nodes, and </a:t>
            </a:r>
          </a:p>
          <a:p>
            <a:pPr marL="342900" indent="-342900">
              <a:buFont typeface="Arial"/>
              <a:buChar char="•"/>
            </a:pPr>
            <a:r>
              <a:rPr lang="en-US" dirty="0"/>
              <a:t>attribute nodes</a:t>
            </a:r>
          </a:p>
          <a:p>
            <a:r>
              <a:rPr lang="en-US" dirty="0"/>
              <a:t>All nodes in the DOM share a common set of properties and methods.</a:t>
            </a:r>
            <a:endParaRPr lang="en-US" b="1" dirty="0"/>
          </a:p>
          <a:p>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4242998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Client-Side Scripting</a:t>
            </a:r>
          </a:p>
        </p:txBody>
      </p:sp>
      <p:sp>
        <p:nvSpPr>
          <p:cNvPr id="5" name="Content Placeholder 4"/>
          <p:cNvSpPr>
            <a:spLocks noGrp="1"/>
          </p:cNvSpPr>
          <p:nvPr>
            <p:ph sz="quarter" idx="13"/>
          </p:nvPr>
        </p:nvSpPr>
        <p:spPr/>
        <p:txBody>
          <a:bodyPr>
            <a:normAutofit lnSpcReduction="10000"/>
          </a:bodyPr>
          <a:lstStyle/>
          <a:p>
            <a:r>
              <a:rPr lang="en-US" dirty="0"/>
              <a:t>Let the client compute</a:t>
            </a:r>
          </a:p>
        </p:txBody>
      </p:sp>
      <p:pic>
        <p:nvPicPr>
          <p:cNvPr id="4" name="Picture 3" descr="4071506001.eps.png"/>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90600" y="1447800"/>
            <a:ext cx="6891662" cy="4419600"/>
          </a:xfrm>
          <a:prstGeom prst="rect">
            <a:avLst/>
          </a:prstGeom>
        </p:spPr>
      </p:pic>
    </p:spTree>
    <p:extLst>
      <p:ext uri="{BB962C8B-B14F-4D97-AF65-F5344CB8AC3E}">
        <p14:creationId xmlns:p14="http://schemas.microsoft.com/office/powerpoint/2010/main" val="40610489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Nodes</a:t>
            </a:r>
          </a:p>
        </p:txBody>
      </p:sp>
      <p:sp>
        <p:nvSpPr>
          <p:cNvPr id="4" name="Content Placeholder 3"/>
          <p:cNvSpPr>
            <a:spLocks noGrp="1"/>
          </p:cNvSpPr>
          <p:nvPr>
            <p:ph sz="quarter" idx="13"/>
          </p:nvPr>
        </p:nvSpPr>
        <p:spPr/>
        <p:txBody>
          <a:bodyPr>
            <a:normAutofit lnSpcReduction="10000"/>
          </a:bodyPr>
          <a:lstStyle/>
          <a:p>
            <a:r>
              <a:rPr lang="en-US" dirty="0"/>
              <a:t>Element, text and attribute nodes</a:t>
            </a:r>
          </a:p>
        </p:txBody>
      </p:sp>
      <p:pic>
        <p:nvPicPr>
          <p:cNvPr id="7" name="Content Placeholder 6" descr="4071506018.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26830" b="-26830"/>
          <a:stretch>
            <a:fillRect/>
          </a:stretch>
        </p:blipFill>
        <p:spPr>
          <a:xfrm>
            <a:off x="762000" y="1143000"/>
            <a:ext cx="7543800" cy="5334171"/>
          </a:xfrm>
        </p:spPr>
      </p:pic>
    </p:spTree>
    <p:extLst>
      <p:ext uri="{BB962C8B-B14F-4D97-AF65-F5344CB8AC3E}">
        <p14:creationId xmlns:p14="http://schemas.microsoft.com/office/powerpoint/2010/main" val="10956482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Nodes</a:t>
            </a:r>
          </a:p>
        </p:txBody>
      </p:sp>
      <p:sp>
        <p:nvSpPr>
          <p:cNvPr id="4" name="Content Placeholder 3"/>
          <p:cNvSpPr>
            <a:spLocks noGrp="1"/>
          </p:cNvSpPr>
          <p:nvPr>
            <p:ph sz="quarter" idx="13"/>
          </p:nvPr>
        </p:nvSpPr>
        <p:spPr/>
        <p:txBody>
          <a:bodyPr>
            <a:normAutofit lnSpcReduction="10000"/>
          </a:bodyPr>
          <a:lstStyle/>
          <a:p>
            <a:r>
              <a:rPr lang="en-US" dirty="0"/>
              <a:t>Essential Node Object properties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190628499"/>
              </p:ext>
            </p:extLst>
          </p:nvPr>
        </p:nvGraphicFramePr>
        <p:xfrm>
          <a:off x="533400" y="1219200"/>
          <a:ext cx="7772400" cy="5105397"/>
        </p:xfrm>
        <a:graphic>
          <a:graphicData uri="http://schemas.openxmlformats.org/drawingml/2006/table">
            <a:tbl>
              <a:tblPr firstRow="1" firstCol="1">
                <a:tableStyleId>{5C22544A-7EE6-4342-B048-85BDC9FD1C3A}</a:tableStyleId>
              </a:tblPr>
              <a:tblGrid>
                <a:gridCol w="1712279">
                  <a:extLst>
                    <a:ext uri="{9D8B030D-6E8A-4147-A177-3AD203B41FA5}">
                      <a16:colId xmlns:a16="http://schemas.microsoft.com/office/drawing/2014/main" val="20000"/>
                    </a:ext>
                  </a:extLst>
                </a:gridCol>
                <a:gridCol w="6060121">
                  <a:extLst>
                    <a:ext uri="{9D8B030D-6E8A-4147-A177-3AD203B41FA5}">
                      <a16:colId xmlns:a16="http://schemas.microsoft.com/office/drawing/2014/main" val="20001"/>
                    </a:ext>
                  </a:extLst>
                </a:gridCol>
              </a:tblGrid>
              <a:tr h="461418">
                <a:tc>
                  <a:txBody>
                    <a:bodyPr/>
                    <a:lstStyle/>
                    <a:p>
                      <a:pPr>
                        <a:lnSpc>
                          <a:spcPts val="1600"/>
                        </a:lnSpc>
                        <a:spcAft>
                          <a:spcPts val="1400"/>
                        </a:spcAft>
                      </a:pPr>
                      <a:r>
                        <a:rPr lang="en-CA" sz="1600" dirty="0"/>
                        <a:t>Property </a:t>
                      </a:r>
                      <a:endParaRPr lang="en-CA" sz="16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600"/>
                        <a:t>Description</a:t>
                      </a:r>
                      <a:endParaRPr lang="en-CA" sz="16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4912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dirty="0"/>
                        <a:t>attributes</a:t>
                      </a:r>
                      <a:endParaRPr lang="en-CA" sz="16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Collection of node attributes</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461418">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a:t>childNodes</a:t>
                      </a:r>
                      <a:endParaRPr lang="en-CA" sz="16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A NodeList of child nodes for this node</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461418">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a:t>firstChild</a:t>
                      </a:r>
                      <a:endParaRPr lang="en-CA" sz="16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First child node of this node.</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461418">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a:t>lastChild</a:t>
                      </a:r>
                      <a:endParaRPr lang="en-CA" sz="16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Last child of this node.</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461418">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a:t>nextSibling</a:t>
                      </a:r>
                      <a:endParaRPr lang="en-CA" sz="16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Next sibling node for this node.</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461418">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a:t>nodeName</a:t>
                      </a:r>
                      <a:endParaRPr lang="en-CA" sz="16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Name of the node</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r h="461418">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a:t>nodeType</a:t>
                      </a:r>
                      <a:endParaRPr lang="en-CA" sz="16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Type of the node</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7"/>
                  </a:ext>
                </a:extLst>
              </a:tr>
              <a:tr h="461418">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a:t>nodeValue</a:t>
                      </a:r>
                      <a:endParaRPr lang="en-CA" sz="16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Value of the node</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8"/>
                  </a:ext>
                </a:extLst>
              </a:tr>
              <a:tr h="461418">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a:t>parentNode</a:t>
                      </a:r>
                      <a:endParaRPr lang="en-CA" sz="16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Parent node for this node.</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9"/>
                  </a:ext>
                </a:extLst>
              </a:tr>
              <a:tr h="461418">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a:t>previousSibling</a:t>
                      </a:r>
                      <a:endParaRPr lang="en-CA" sz="16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Previous sibling node for this node.</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4658745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Object</a:t>
            </a:r>
          </a:p>
        </p:txBody>
      </p:sp>
      <p:sp>
        <p:nvSpPr>
          <p:cNvPr id="4" name="Content Placeholder 3"/>
          <p:cNvSpPr>
            <a:spLocks noGrp="1"/>
          </p:cNvSpPr>
          <p:nvPr>
            <p:ph sz="quarter" idx="13"/>
          </p:nvPr>
        </p:nvSpPr>
        <p:spPr/>
        <p:txBody>
          <a:bodyPr>
            <a:normAutofit lnSpcReduction="10000"/>
          </a:bodyPr>
          <a:lstStyle/>
          <a:p>
            <a:r>
              <a:rPr lang="en-US" dirty="0"/>
              <a:t>One root to ground them all</a:t>
            </a:r>
          </a:p>
        </p:txBody>
      </p:sp>
      <p:sp>
        <p:nvSpPr>
          <p:cNvPr id="3" name="Content Placeholder 2"/>
          <p:cNvSpPr>
            <a:spLocks noGrp="1"/>
          </p:cNvSpPr>
          <p:nvPr>
            <p:ph idx="1"/>
          </p:nvPr>
        </p:nvSpPr>
        <p:spPr/>
        <p:txBody>
          <a:bodyPr/>
          <a:lstStyle/>
          <a:p>
            <a:r>
              <a:rPr lang="en-US" dirty="0"/>
              <a:t>The </a:t>
            </a:r>
            <a:r>
              <a:rPr lang="en-US" b="1" dirty="0"/>
              <a:t>DOM document object </a:t>
            </a:r>
            <a:r>
              <a:rPr lang="en-US" dirty="0"/>
              <a:t>is the root JavaScript object representing the entire HTML document.</a:t>
            </a:r>
          </a:p>
          <a:p>
            <a:r>
              <a:rPr lang="en-US" dirty="0"/>
              <a:t>It contains some properties and methods that we will use extensively in our development and is globally accessible as </a:t>
            </a:r>
            <a:r>
              <a:rPr lang="en-US" b="1" dirty="0"/>
              <a:t>document</a:t>
            </a:r>
            <a:r>
              <a:rPr lang="en-US" dirty="0"/>
              <a:t>.</a:t>
            </a:r>
          </a:p>
          <a:p>
            <a:r>
              <a:rPr lang="en-US" i="1" dirty="0">
                <a:solidFill>
                  <a:srgbClr val="009FDA"/>
                </a:solidFill>
              </a:rPr>
              <a:t>// specify the </a:t>
            </a:r>
            <a:r>
              <a:rPr lang="en-US" i="1" dirty="0" err="1">
                <a:solidFill>
                  <a:srgbClr val="009FDA"/>
                </a:solidFill>
              </a:rPr>
              <a:t>doctype</a:t>
            </a:r>
            <a:r>
              <a:rPr lang="en-US" i="1" dirty="0">
                <a:solidFill>
                  <a:srgbClr val="009FDA"/>
                </a:solidFill>
              </a:rPr>
              <a:t>, for example html</a:t>
            </a:r>
          </a:p>
          <a:p>
            <a:r>
              <a:rPr lang="en-US" dirty="0" err="1"/>
              <a:t>var</a:t>
            </a:r>
            <a:r>
              <a:rPr lang="en-US" dirty="0"/>
              <a:t> a = </a:t>
            </a:r>
            <a:r>
              <a:rPr lang="en-US" dirty="0" err="1">
                <a:solidFill>
                  <a:schemeClr val="accent2"/>
                </a:solidFill>
              </a:rPr>
              <a:t>document.doctype.name</a:t>
            </a:r>
            <a:r>
              <a:rPr lang="en-US" dirty="0">
                <a:solidFill>
                  <a:schemeClr val="accent2"/>
                </a:solidFill>
              </a:rPr>
              <a:t>;</a:t>
            </a:r>
          </a:p>
          <a:p>
            <a:r>
              <a:rPr lang="en-US" i="1" dirty="0">
                <a:solidFill>
                  <a:schemeClr val="accent1"/>
                </a:solidFill>
              </a:rPr>
              <a:t>// specify the page encoding, for example ISO-8859-1</a:t>
            </a:r>
          </a:p>
          <a:p>
            <a:r>
              <a:rPr lang="en-US" dirty="0" err="1"/>
              <a:t>var</a:t>
            </a:r>
            <a:r>
              <a:rPr lang="en-US" dirty="0"/>
              <a:t> b = </a:t>
            </a:r>
            <a:r>
              <a:rPr lang="en-US" dirty="0" err="1">
                <a:solidFill>
                  <a:srgbClr val="CE2933"/>
                </a:solidFill>
              </a:rPr>
              <a:t>document.inputEncoding</a:t>
            </a:r>
            <a:r>
              <a:rPr lang="en-US" dirty="0">
                <a:solidFill>
                  <a:srgbClr val="CE2933"/>
                </a:solidFill>
              </a:rPr>
              <a:t>;</a:t>
            </a:r>
          </a:p>
        </p:txBody>
      </p:sp>
    </p:spTree>
    <p:extLst>
      <p:ext uri="{BB962C8B-B14F-4D97-AF65-F5344CB8AC3E}">
        <p14:creationId xmlns:p14="http://schemas.microsoft.com/office/powerpoint/2010/main" val="36181681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Object</a:t>
            </a:r>
          </a:p>
        </p:txBody>
      </p:sp>
      <p:sp>
        <p:nvSpPr>
          <p:cNvPr id="4" name="Content Placeholder 3"/>
          <p:cNvSpPr>
            <a:spLocks noGrp="1"/>
          </p:cNvSpPr>
          <p:nvPr>
            <p:ph sz="quarter" idx="13"/>
          </p:nvPr>
        </p:nvSpPr>
        <p:spPr/>
        <p:txBody>
          <a:bodyPr>
            <a:normAutofit lnSpcReduction="10000"/>
          </a:bodyPr>
          <a:lstStyle/>
          <a:p>
            <a:r>
              <a:rPr lang="en-US" dirty="0"/>
              <a:t>Document Object Methods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72651308"/>
              </p:ext>
            </p:extLst>
          </p:nvPr>
        </p:nvGraphicFramePr>
        <p:xfrm>
          <a:off x="609600" y="1219200"/>
          <a:ext cx="7239000" cy="4495800"/>
        </p:xfrm>
        <a:graphic>
          <a:graphicData uri="http://schemas.openxmlformats.org/drawingml/2006/table">
            <a:tbl>
              <a:tblPr firstRow="1" firstCol="1">
                <a:tableStyleId>{5C22544A-7EE6-4342-B048-85BDC9FD1C3A}</a:tableStyleId>
              </a:tblPr>
              <a:tblGrid>
                <a:gridCol w="2321958">
                  <a:extLst>
                    <a:ext uri="{9D8B030D-6E8A-4147-A177-3AD203B41FA5}">
                      <a16:colId xmlns:a16="http://schemas.microsoft.com/office/drawing/2014/main" val="20000"/>
                    </a:ext>
                  </a:extLst>
                </a:gridCol>
                <a:gridCol w="4917042">
                  <a:extLst>
                    <a:ext uri="{9D8B030D-6E8A-4147-A177-3AD203B41FA5}">
                      <a16:colId xmlns:a16="http://schemas.microsoft.com/office/drawing/2014/main" val="20001"/>
                    </a:ext>
                  </a:extLst>
                </a:gridCol>
              </a:tblGrid>
              <a:tr h="494673">
                <a:tc>
                  <a:txBody>
                    <a:bodyPr/>
                    <a:lstStyle/>
                    <a:p>
                      <a:pPr>
                        <a:lnSpc>
                          <a:spcPts val="1600"/>
                        </a:lnSpc>
                        <a:spcAft>
                          <a:spcPts val="1400"/>
                        </a:spcAft>
                      </a:pPr>
                      <a:r>
                        <a:rPr lang="en-CA" sz="1800" dirty="0"/>
                        <a:t>Method </a:t>
                      </a:r>
                      <a:endParaRPr lang="en-CA" sz="18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118103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createAttribute()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Creates an attribute node</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45664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createElement()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Creates an element node</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45664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createTextNode()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Create a text node</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9513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getElementById(id)</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Returns the element node whose </a:t>
                      </a:r>
                      <a:r>
                        <a:rPr lang="en-CA" sz="1800"/>
                        <a:t>id</a:t>
                      </a:r>
                      <a:r>
                        <a:rPr lang="en-CA" sz="1600"/>
                        <a:t> attribute matches the passed </a:t>
                      </a:r>
                      <a:r>
                        <a:rPr lang="en-CA" sz="1800"/>
                        <a:t>id</a:t>
                      </a:r>
                      <a:r>
                        <a:rPr lang="en-CA" sz="1600"/>
                        <a:t> parameter.</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95549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getElementsByTagName</a:t>
                      </a:r>
                      <a:r>
                        <a:rPr lang="en-CA" sz="1200" dirty="0"/>
                        <a:t>(name)</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Returns a </a:t>
                      </a:r>
                      <a:r>
                        <a:rPr lang="en-CA" sz="1600" dirty="0" err="1"/>
                        <a:t>nodeList</a:t>
                      </a:r>
                      <a:r>
                        <a:rPr lang="en-CA" sz="1600" dirty="0"/>
                        <a:t> of elements whose tag name matches the passed </a:t>
                      </a:r>
                      <a:r>
                        <a:rPr lang="en-CA" sz="1800" dirty="0"/>
                        <a:t>name</a:t>
                      </a:r>
                      <a:r>
                        <a:rPr lang="en-CA" sz="1600" dirty="0"/>
                        <a:t> parameter.</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12114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nodes</a:t>
            </a:r>
          </a:p>
        </p:txBody>
      </p:sp>
      <p:sp>
        <p:nvSpPr>
          <p:cNvPr id="4" name="Content Placeholder 3"/>
          <p:cNvSpPr>
            <a:spLocks noGrp="1"/>
          </p:cNvSpPr>
          <p:nvPr>
            <p:ph sz="quarter" idx="13"/>
          </p:nvPr>
        </p:nvSpPr>
        <p:spPr/>
        <p:txBody>
          <a:bodyPr>
            <a:normAutofit lnSpcReduction="10000"/>
          </a:bodyPr>
          <a:lstStyle/>
          <a:p>
            <a:r>
              <a:rPr lang="en-US" dirty="0" err="1"/>
              <a:t>getElementById</a:t>
            </a:r>
            <a:r>
              <a:rPr lang="en-US" dirty="0"/>
              <a:t>(), </a:t>
            </a:r>
            <a:r>
              <a:rPr lang="en-US" dirty="0" err="1"/>
              <a:t>getElementsByTagName</a:t>
            </a:r>
            <a:r>
              <a:rPr lang="en-US" dirty="0"/>
              <a:t>()</a:t>
            </a:r>
          </a:p>
        </p:txBody>
      </p:sp>
      <p:pic>
        <p:nvPicPr>
          <p:cNvPr id="6" name="Content Placeholder 5" descr="4071506019.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18211" b="-18211"/>
          <a:stretch>
            <a:fillRect/>
          </a:stretch>
        </p:blipFill>
        <p:spPr>
          <a:xfrm>
            <a:off x="533400" y="1066800"/>
            <a:ext cx="7620000" cy="5388051"/>
          </a:xfrm>
        </p:spPr>
      </p:pic>
    </p:spTree>
    <p:extLst>
      <p:ext uri="{BB962C8B-B14F-4D97-AF65-F5344CB8AC3E}">
        <p14:creationId xmlns:p14="http://schemas.microsoft.com/office/powerpoint/2010/main" val="23243509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node Object</a:t>
            </a:r>
          </a:p>
        </p:txBody>
      </p:sp>
      <p:sp>
        <p:nvSpPr>
          <p:cNvPr id="3" name="Content Placeholder 2"/>
          <p:cNvSpPr>
            <a:spLocks noGrp="1"/>
          </p:cNvSpPr>
          <p:nvPr>
            <p:ph idx="1"/>
          </p:nvPr>
        </p:nvSpPr>
        <p:spPr/>
        <p:txBody>
          <a:bodyPr/>
          <a:lstStyle/>
          <a:p>
            <a:r>
              <a:rPr lang="en-US" dirty="0"/>
              <a:t>The type of object returned by the method </a:t>
            </a:r>
            <a:r>
              <a:rPr lang="en-US" dirty="0" err="1"/>
              <a:t>document.getElementById</a:t>
            </a:r>
            <a:r>
              <a:rPr lang="en-US" dirty="0"/>
              <a:t>() described in the previous section is an </a:t>
            </a:r>
            <a:r>
              <a:rPr lang="en-US" b="1" dirty="0"/>
              <a:t>element node </a:t>
            </a:r>
            <a:r>
              <a:rPr lang="en-US" dirty="0"/>
              <a:t>object.</a:t>
            </a:r>
          </a:p>
          <a:p>
            <a:r>
              <a:rPr lang="en-US" dirty="0"/>
              <a:t>This represents an HTML element in the hierarchy, contained between the opening &lt;&gt; and closing &lt;/&gt; tags for this element.</a:t>
            </a:r>
          </a:p>
          <a:p>
            <a:pPr marL="342900" indent="-342900">
              <a:buFont typeface="Arial"/>
              <a:buChar char="•"/>
            </a:pPr>
            <a:r>
              <a:rPr lang="en-US" dirty="0"/>
              <a:t>can itself contain more elements</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30429942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node Object</a:t>
            </a:r>
          </a:p>
        </p:txBody>
      </p:sp>
      <p:sp>
        <p:nvSpPr>
          <p:cNvPr id="4" name="Content Placeholder 3"/>
          <p:cNvSpPr>
            <a:spLocks noGrp="1"/>
          </p:cNvSpPr>
          <p:nvPr>
            <p:ph sz="quarter" idx="13"/>
          </p:nvPr>
        </p:nvSpPr>
        <p:spPr/>
        <p:txBody>
          <a:bodyPr>
            <a:normAutofit lnSpcReduction="10000"/>
          </a:bodyPr>
          <a:lstStyle/>
          <a:p>
            <a:r>
              <a:rPr lang="en-US" dirty="0"/>
              <a:t>Essential Element Node Properties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88568909"/>
              </p:ext>
            </p:extLst>
          </p:nvPr>
        </p:nvGraphicFramePr>
        <p:xfrm>
          <a:off x="990600" y="1371600"/>
          <a:ext cx="7315200" cy="4253839"/>
        </p:xfrm>
        <a:graphic>
          <a:graphicData uri="http://schemas.openxmlformats.org/drawingml/2006/table">
            <a:tbl>
              <a:tblPr firstRow="1" firstCol="1">
                <a:tableStyleId>{5C22544A-7EE6-4342-B048-85BDC9FD1C3A}</a:tableStyleId>
              </a:tblPr>
              <a:tblGrid>
                <a:gridCol w="1558429">
                  <a:extLst>
                    <a:ext uri="{9D8B030D-6E8A-4147-A177-3AD203B41FA5}">
                      <a16:colId xmlns:a16="http://schemas.microsoft.com/office/drawing/2014/main" val="20000"/>
                    </a:ext>
                  </a:extLst>
                </a:gridCol>
                <a:gridCol w="5756771">
                  <a:extLst>
                    <a:ext uri="{9D8B030D-6E8A-4147-A177-3AD203B41FA5}">
                      <a16:colId xmlns:a16="http://schemas.microsoft.com/office/drawing/2014/main" val="20001"/>
                    </a:ext>
                  </a:extLst>
                </a:gridCol>
              </a:tblGrid>
              <a:tr h="566306">
                <a:tc>
                  <a:txBody>
                    <a:bodyPr/>
                    <a:lstStyle/>
                    <a:p>
                      <a:pPr>
                        <a:lnSpc>
                          <a:spcPts val="1600"/>
                        </a:lnSpc>
                        <a:spcAft>
                          <a:spcPts val="1400"/>
                        </a:spcAft>
                      </a:pPr>
                      <a:r>
                        <a:rPr lang="en-CA" sz="1800" dirty="0"/>
                        <a:t>Property </a:t>
                      </a:r>
                      <a:endParaRPr lang="en-CA" sz="18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957694">
                <a:tc>
                  <a:txBody>
                    <a:bodyPr/>
                    <a:lstStyle/>
                    <a:p>
                      <a:pPr>
                        <a:lnSpc>
                          <a:spcPts val="1500"/>
                        </a:lnSpc>
                        <a:spcBef>
                          <a:spcPts val="700"/>
                        </a:spcBef>
                        <a:spcAft>
                          <a:spcPts val="0"/>
                        </a:spcAft>
                        <a:tabLst>
                          <a:tab pos="342900" algn="l"/>
                          <a:tab pos="685800" algn="l"/>
                          <a:tab pos="1028700" algn="l"/>
                          <a:tab pos="1371600" algn="l"/>
                          <a:tab pos="1714500" algn="l"/>
                        </a:tabLst>
                      </a:pPr>
                      <a:r>
                        <a:rPr lang="en-CA" sz="1800"/>
                        <a:t>className</a:t>
                      </a:r>
                      <a:endParaRPr lang="en-CA" sz="18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800"/>
                        <a:t>The current value for the class attribute of this HTML element.</a:t>
                      </a:r>
                      <a:endParaRPr lang="en-CA" sz="18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5227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800"/>
                        <a:t>id</a:t>
                      </a:r>
                      <a:endParaRPr lang="en-CA" sz="18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800"/>
                        <a:t>The current value for the id of this element. </a:t>
                      </a:r>
                      <a:endParaRPr lang="en-CA" sz="18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1089077">
                <a:tc>
                  <a:txBody>
                    <a:bodyPr/>
                    <a:lstStyle/>
                    <a:p>
                      <a:pPr>
                        <a:lnSpc>
                          <a:spcPts val="1500"/>
                        </a:lnSpc>
                        <a:spcBef>
                          <a:spcPts val="700"/>
                        </a:spcBef>
                        <a:spcAft>
                          <a:spcPts val="0"/>
                        </a:spcAft>
                        <a:tabLst>
                          <a:tab pos="342900" algn="l"/>
                          <a:tab pos="685800" algn="l"/>
                          <a:tab pos="1028700" algn="l"/>
                          <a:tab pos="1371600" algn="l"/>
                          <a:tab pos="1714500" algn="l"/>
                        </a:tabLst>
                      </a:pPr>
                      <a:r>
                        <a:rPr lang="en-CA" sz="1800"/>
                        <a:t>innerHTML</a:t>
                      </a:r>
                      <a:endParaRPr lang="en-CA" sz="18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800"/>
                        <a:t>Represents all the things inside of the tags. This can be read or written to and is the primary way which we update particular div's using JS.</a:t>
                      </a:r>
                      <a:endParaRPr lang="en-CA" sz="180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595220">
                <a:tc>
                  <a:txBody>
                    <a:bodyPr/>
                    <a:lstStyle/>
                    <a:p>
                      <a:pPr>
                        <a:lnSpc>
                          <a:spcPts val="1500"/>
                        </a:lnSpc>
                        <a:spcBef>
                          <a:spcPts val="700"/>
                        </a:spcBef>
                        <a:spcAft>
                          <a:spcPts val="0"/>
                        </a:spcAft>
                        <a:tabLst>
                          <a:tab pos="342900" algn="l"/>
                          <a:tab pos="685800" algn="l"/>
                          <a:tab pos="1028700" algn="l"/>
                          <a:tab pos="1371600" algn="l"/>
                          <a:tab pos="1714500" algn="l"/>
                        </a:tabLst>
                      </a:pPr>
                      <a:r>
                        <a:rPr lang="en-CA" sz="1800"/>
                        <a:t>style</a:t>
                      </a:r>
                      <a:endParaRPr lang="en-CA" sz="18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800"/>
                        <a:t>The style attribute of an element. We can read and modify this property.</a:t>
                      </a:r>
                      <a:endParaRPr lang="en-CA" sz="18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5227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800"/>
                        <a:t>tagName</a:t>
                      </a:r>
                      <a:endParaRPr lang="en-CA" sz="18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800" dirty="0"/>
                        <a:t>The tag name for the element.</a:t>
                      </a:r>
                      <a:endParaRPr lang="en-CA" sz="18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300875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Modifying a DOM element</a:t>
            </a:r>
          </a:p>
        </p:txBody>
      </p:sp>
      <p:sp>
        <p:nvSpPr>
          <p:cNvPr id="3" name="Content Placeholder 2"/>
          <p:cNvSpPr>
            <a:spLocks noGrp="1"/>
          </p:cNvSpPr>
          <p:nvPr>
            <p:ph idx="1"/>
          </p:nvPr>
        </p:nvSpPr>
        <p:spPr/>
        <p:txBody>
          <a:bodyPr/>
          <a:lstStyle/>
          <a:p>
            <a:r>
              <a:rPr lang="en-US" dirty="0"/>
              <a:t>The </a:t>
            </a:r>
            <a:r>
              <a:rPr lang="en-US" dirty="0" err="1"/>
              <a:t>document.write</a:t>
            </a:r>
            <a:r>
              <a:rPr lang="en-US" dirty="0"/>
              <a:t>() method is used to create output to the HTML page from JavaScript. The modern JavaScript programmer will want to write to the HTML page, but in a particular location, not always at the bottom</a:t>
            </a:r>
          </a:p>
          <a:p>
            <a:r>
              <a:rPr lang="en-US" dirty="0"/>
              <a:t>Using the DOM document and HTML DOM element objects, we can do exactly that using the </a:t>
            </a:r>
            <a:r>
              <a:rPr lang="en-US" b="1" dirty="0" err="1"/>
              <a:t>innerHTML</a:t>
            </a:r>
            <a:r>
              <a:rPr lang="en-US" dirty="0"/>
              <a:t> property</a:t>
            </a:r>
          </a:p>
          <a:p>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pic>
        <p:nvPicPr>
          <p:cNvPr id="5" name="Picture 4" descr="Screen Shot 2014-02-05 at 9.50.52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4953000"/>
            <a:ext cx="7086600" cy="1341468"/>
          </a:xfrm>
          <a:prstGeom prst="rect">
            <a:avLst/>
          </a:prstGeom>
        </p:spPr>
      </p:pic>
    </p:spTree>
    <p:extLst>
      <p:ext uri="{BB962C8B-B14F-4D97-AF65-F5344CB8AC3E}">
        <p14:creationId xmlns:p14="http://schemas.microsoft.com/office/powerpoint/2010/main" val="1305269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Modifying a DOM element</a:t>
            </a:r>
          </a:p>
        </p:txBody>
      </p:sp>
      <p:sp>
        <p:nvSpPr>
          <p:cNvPr id="3" name="Content Placeholder 2"/>
          <p:cNvSpPr>
            <a:spLocks noGrp="1"/>
          </p:cNvSpPr>
          <p:nvPr>
            <p:ph idx="1"/>
          </p:nvPr>
        </p:nvSpPr>
        <p:spPr/>
        <p:txBody>
          <a:bodyPr/>
          <a:lstStyle/>
          <a:p>
            <a:r>
              <a:rPr lang="en-US" dirty="0"/>
              <a:t>Although the </a:t>
            </a:r>
            <a:r>
              <a:rPr lang="en-US" dirty="0" err="1"/>
              <a:t>innerHTML</a:t>
            </a:r>
            <a:r>
              <a:rPr lang="en-US" dirty="0"/>
              <a:t> technique works well (and is very fast), there is a more verbose technique available to us that builds output using the DOM.</a:t>
            </a:r>
          </a:p>
          <a:p>
            <a:r>
              <a:rPr lang="en-US" dirty="0"/>
              <a:t>DOM functions </a:t>
            </a:r>
            <a:r>
              <a:rPr lang="en-US" dirty="0" err="1"/>
              <a:t>createTextNode</a:t>
            </a:r>
            <a:r>
              <a:rPr lang="en-US" dirty="0"/>
              <a:t>(), </a:t>
            </a:r>
            <a:r>
              <a:rPr lang="en-US" dirty="0" err="1"/>
              <a:t>removeChild</a:t>
            </a:r>
            <a:r>
              <a:rPr lang="en-US" dirty="0"/>
              <a:t>(), and </a:t>
            </a:r>
            <a:r>
              <a:rPr lang="en-US" dirty="0" err="1"/>
              <a:t>appendChild</a:t>
            </a:r>
            <a:r>
              <a:rPr lang="en-US" dirty="0"/>
              <a:t>() allow us to modify an element in a more rigorous way</a:t>
            </a:r>
          </a:p>
        </p:txBody>
      </p:sp>
      <p:sp>
        <p:nvSpPr>
          <p:cNvPr id="4" name="Content Placeholder 3"/>
          <p:cNvSpPr>
            <a:spLocks noGrp="1"/>
          </p:cNvSpPr>
          <p:nvPr>
            <p:ph sz="quarter" idx="13"/>
          </p:nvPr>
        </p:nvSpPr>
        <p:spPr/>
        <p:txBody>
          <a:bodyPr>
            <a:normAutofit lnSpcReduction="10000"/>
          </a:bodyPr>
          <a:lstStyle/>
          <a:p>
            <a:r>
              <a:rPr lang="en-US" dirty="0"/>
              <a:t>More verbosely, and validated</a:t>
            </a:r>
          </a:p>
        </p:txBody>
      </p:sp>
      <p:pic>
        <p:nvPicPr>
          <p:cNvPr id="6" name="Picture 5" descr="Screen Shot 2014-02-05 at 9.52.3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4191000"/>
            <a:ext cx="7086600" cy="1863776"/>
          </a:xfrm>
          <a:prstGeom prst="rect">
            <a:avLst/>
          </a:prstGeom>
        </p:spPr>
      </p:pic>
    </p:spTree>
    <p:extLst>
      <p:ext uri="{BB962C8B-B14F-4D97-AF65-F5344CB8AC3E}">
        <p14:creationId xmlns:p14="http://schemas.microsoft.com/office/powerpoint/2010/main" val="2783614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an element’s style</a:t>
            </a:r>
          </a:p>
        </p:txBody>
      </p:sp>
      <p:sp>
        <p:nvSpPr>
          <p:cNvPr id="3" name="Content Placeholder 2"/>
          <p:cNvSpPr>
            <a:spLocks noGrp="1"/>
          </p:cNvSpPr>
          <p:nvPr>
            <p:ph idx="1"/>
          </p:nvPr>
        </p:nvSpPr>
        <p:spPr>
          <a:xfrm>
            <a:off x="533400" y="1646237"/>
            <a:ext cx="8229600" cy="4525963"/>
          </a:xfrm>
        </p:spPr>
        <p:txBody>
          <a:bodyPr/>
          <a:lstStyle/>
          <a:p>
            <a:r>
              <a:rPr lang="en-US" dirty="0"/>
              <a:t>We can add or remove any style using the </a:t>
            </a:r>
            <a:r>
              <a:rPr lang="en-US" b="1" dirty="0"/>
              <a:t>style</a:t>
            </a:r>
            <a:r>
              <a:rPr lang="en-US" dirty="0"/>
              <a:t> or </a:t>
            </a:r>
            <a:r>
              <a:rPr lang="en-US" b="1" dirty="0" err="1"/>
              <a:t>className</a:t>
            </a:r>
            <a:r>
              <a:rPr lang="en-US" dirty="0"/>
              <a:t> property of the Element node.</a:t>
            </a:r>
          </a:p>
          <a:p>
            <a:r>
              <a:rPr lang="en-US" dirty="0"/>
              <a:t>Its usage is shown below to change a node’s background color and add a three-pixel border.</a:t>
            </a:r>
          </a:p>
          <a:p>
            <a:r>
              <a:rPr lang="en-US" dirty="0" err="1"/>
              <a:t>var</a:t>
            </a:r>
            <a:r>
              <a:rPr lang="en-US" dirty="0"/>
              <a:t> </a:t>
            </a:r>
            <a:r>
              <a:rPr lang="en-US" dirty="0" err="1"/>
              <a:t>commentTag</a:t>
            </a:r>
            <a:r>
              <a:rPr lang="en-US" dirty="0"/>
              <a:t> = </a:t>
            </a:r>
            <a:r>
              <a:rPr lang="en-US" dirty="0" err="1"/>
              <a:t>document.getElementById</a:t>
            </a:r>
            <a:r>
              <a:rPr lang="en-US" dirty="0"/>
              <a:t>("</a:t>
            </a:r>
            <a:r>
              <a:rPr lang="en-US" dirty="0" err="1"/>
              <a:t>specificTag</a:t>
            </a:r>
            <a:r>
              <a:rPr lang="en-US" dirty="0"/>
              <a:t>");</a:t>
            </a:r>
          </a:p>
          <a:p>
            <a:r>
              <a:rPr lang="en-US" dirty="0" err="1"/>
              <a:t>commentTag.</a:t>
            </a:r>
            <a:r>
              <a:rPr lang="en-US" b="1" dirty="0" err="1">
                <a:solidFill>
                  <a:schemeClr val="accent2"/>
                </a:solidFill>
              </a:rPr>
              <a:t>style.backgroundColour</a:t>
            </a:r>
            <a:r>
              <a:rPr lang="en-US" dirty="0"/>
              <a:t> = "#FFFF00";</a:t>
            </a:r>
          </a:p>
          <a:p>
            <a:r>
              <a:rPr lang="en-US" dirty="0" err="1"/>
              <a:t>commentTag</a:t>
            </a:r>
            <a:r>
              <a:rPr lang="en-US" dirty="0" err="1">
                <a:solidFill>
                  <a:srgbClr val="CE2933"/>
                </a:solidFill>
              </a:rPr>
              <a:t>.style.borderWidth</a:t>
            </a:r>
            <a:r>
              <a:rPr lang="en-US" dirty="0"/>
              <a:t>="3px";</a:t>
            </a:r>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2535835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Scripting</a:t>
            </a:r>
          </a:p>
        </p:txBody>
      </p:sp>
      <p:sp>
        <p:nvSpPr>
          <p:cNvPr id="3" name="Content Placeholder 2"/>
          <p:cNvSpPr>
            <a:spLocks noGrp="1"/>
          </p:cNvSpPr>
          <p:nvPr>
            <p:ph idx="1"/>
          </p:nvPr>
        </p:nvSpPr>
        <p:spPr/>
        <p:txBody>
          <a:bodyPr>
            <a:normAutofit/>
          </a:bodyPr>
          <a:lstStyle/>
          <a:p>
            <a:r>
              <a:rPr lang="en-US" dirty="0"/>
              <a:t>There are many </a:t>
            </a:r>
            <a:r>
              <a:rPr lang="en-US" b="1" dirty="0"/>
              <a:t>advantages</a:t>
            </a:r>
            <a:r>
              <a:rPr lang="en-US" dirty="0"/>
              <a:t> of client-side scripting:</a:t>
            </a:r>
          </a:p>
          <a:p>
            <a:pPr marL="342900" indent="-342900">
              <a:buFont typeface="Arial"/>
              <a:buChar char="•"/>
            </a:pPr>
            <a:r>
              <a:rPr lang="en-US" dirty="0"/>
              <a:t>Processing can be offloaded from the server to client machines, thereby reducing the load on the server. </a:t>
            </a:r>
          </a:p>
          <a:p>
            <a:pPr marL="342900" indent="-342900">
              <a:buFont typeface="Arial"/>
              <a:buChar char="•"/>
            </a:pPr>
            <a:r>
              <a:rPr lang="en-US" dirty="0"/>
              <a:t>The browser can respond more rapidly to user events than a request to a remote server ever could, which improves the user experience.</a:t>
            </a:r>
          </a:p>
          <a:p>
            <a:pPr marL="342900" indent="-342900">
              <a:buFont typeface="Arial"/>
              <a:buChar char="•"/>
            </a:pPr>
            <a:r>
              <a:rPr lang="en-US" dirty="0"/>
              <a:t>JavaScript can interact with the downloaded HTML in a way that the server cannot, creating a user experience more like desktop software than simple HTML ever could.</a:t>
            </a:r>
          </a:p>
        </p:txBody>
      </p:sp>
      <p:sp>
        <p:nvSpPr>
          <p:cNvPr id="4" name="Content Placeholder 3"/>
          <p:cNvSpPr>
            <a:spLocks noGrp="1"/>
          </p:cNvSpPr>
          <p:nvPr>
            <p:ph sz="quarter" idx="13"/>
          </p:nvPr>
        </p:nvSpPr>
        <p:spPr/>
        <p:txBody>
          <a:bodyPr>
            <a:normAutofit lnSpcReduction="10000"/>
          </a:bodyPr>
          <a:lstStyle/>
          <a:p>
            <a:r>
              <a:rPr lang="en-US" dirty="0"/>
              <a:t>It’s good</a:t>
            </a:r>
          </a:p>
        </p:txBody>
      </p:sp>
    </p:spTree>
    <p:extLst>
      <p:ext uri="{BB962C8B-B14F-4D97-AF65-F5344CB8AC3E}">
        <p14:creationId xmlns:p14="http://schemas.microsoft.com/office/powerpoint/2010/main" val="36245599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an element’s style</a:t>
            </a:r>
          </a:p>
        </p:txBody>
      </p:sp>
      <p:sp>
        <p:nvSpPr>
          <p:cNvPr id="3" name="Content Placeholder 2"/>
          <p:cNvSpPr>
            <a:spLocks noGrp="1"/>
          </p:cNvSpPr>
          <p:nvPr>
            <p:ph idx="1"/>
          </p:nvPr>
        </p:nvSpPr>
        <p:spPr>
          <a:xfrm>
            <a:off x="914400" y="1646237"/>
            <a:ext cx="7467600" cy="4525963"/>
          </a:xfrm>
        </p:spPr>
        <p:txBody>
          <a:bodyPr/>
          <a:lstStyle/>
          <a:p>
            <a:r>
              <a:rPr lang="en-US" dirty="0"/>
              <a:t>The </a:t>
            </a:r>
            <a:r>
              <a:rPr lang="en-US" dirty="0" err="1"/>
              <a:t>className</a:t>
            </a:r>
            <a:r>
              <a:rPr lang="en-US" dirty="0"/>
              <a:t> property is normally a better choice, because it allows the styles to be created outside the code, and thus be better accessible to designers.</a:t>
            </a:r>
          </a:p>
          <a:p>
            <a:r>
              <a:rPr lang="en-US" dirty="0" err="1"/>
              <a:t>var</a:t>
            </a:r>
            <a:r>
              <a:rPr lang="en-US" dirty="0"/>
              <a:t> </a:t>
            </a:r>
            <a:r>
              <a:rPr lang="en-US" dirty="0" err="1"/>
              <a:t>commentTag</a:t>
            </a:r>
            <a:r>
              <a:rPr lang="en-US" dirty="0"/>
              <a:t> = </a:t>
            </a:r>
            <a:r>
              <a:rPr lang="en-US" dirty="0" err="1"/>
              <a:t>document.getElementById</a:t>
            </a:r>
            <a:r>
              <a:rPr lang="en-US" dirty="0"/>
              <a:t>("</a:t>
            </a:r>
            <a:r>
              <a:rPr lang="en-US" dirty="0" err="1"/>
              <a:t>specificTag</a:t>
            </a:r>
            <a:r>
              <a:rPr lang="en-US" dirty="0"/>
              <a:t>");</a:t>
            </a:r>
          </a:p>
          <a:p>
            <a:r>
              <a:rPr lang="en-US" dirty="0" err="1"/>
              <a:t>commentTag.</a:t>
            </a:r>
            <a:r>
              <a:rPr lang="en-US" b="1" dirty="0" err="1">
                <a:solidFill>
                  <a:srgbClr val="CE2933"/>
                </a:solidFill>
              </a:rPr>
              <a:t>className</a:t>
            </a:r>
            <a:r>
              <a:rPr lang="en-US" dirty="0"/>
              <a:t> = "</a:t>
            </a:r>
            <a:r>
              <a:rPr lang="en-US" dirty="0" err="1"/>
              <a:t>someClassName</a:t>
            </a:r>
            <a:r>
              <a:rPr lang="en-US" dirty="0"/>
              <a:t>";</a:t>
            </a:r>
          </a:p>
          <a:p>
            <a:r>
              <a:rPr lang="en-US" dirty="0"/>
              <a:t>HTML5 introduces the </a:t>
            </a:r>
            <a:r>
              <a:rPr lang="en-US" dirty="0" err="1"/>
              <a:t>classList</a:t>
            </a:r>
            <a:r>
              <a:rPr lang="en-US" dirty="0"/>
              <a:t> element, which allows you to add, remove, or toggle a CSS class on an element.</a:t>
            </a:r>
          </a:p>
          <a:p>
            <a:r>
              <a:rPr lang="en-US" dirty="0" err="1"/>
              <a:t>label.</a:t>
            </a:r>
            <a:r>
              <a:rPr lang="en-US" b="1" dirty="0" err="1">
                <a:solidFill>
                  <a:srgbClr val="CE2933"/>
                </a:solidFill>
              </a:rPr>
              <a:t>classList.addClass</a:t>
            </a:r>
            <a:r>
              <a:rPr lang="en-US" dirty="0"/>
              <a:t>("</a:t>
            </a:r>
            <a:r>
              <a:rPr lang="en-US" dirty="0" err="1"/>
              <a:t>someClassName</a:t>
            </a:r>
            <a:r>
              <a:rPr lang="en-US" dirty="0"/>
              <a:t>");</a:t>
            </a:r>
          </a:p>
        </p:txBody>
      </p:sp>
      <p:sp>
        <p:nvSpPr>
          <p:cNvPr id="4" name="Content Placeholder 3"/>
          <p:cNvSpPr>
            <a:spLocks noGrp="1"/>
          </p:cNvSpPr>
          <p:nvPr>
            <p:ph sz="quarter" idx="13"/>
          </p:nvPr>
        </p:nvSpPr>
        <p:spPr/>
        <p:txBody>
          <a:bodyPr>
            <a:normAutofit lnSpcReduction="10000"/>
          </a:bodyPr>
          <a:lstStyle/>
          <a:p>
            <a:r>
              <a:rPr lang="en-US" dirty="0"/>
              <a:t>With class</a:t>
            </a:r>
          </a:p>
        </p:txBody>
      </p:sp>
    </p:spTree>
    <p:extLst>
      <p:ext uri="{BB962C8B-B14F-4D97-AF65-F5344CB8AC3E}">
        <p14:creationId xmlns:p14="http://schemas.microsoft.com/office/powerpoint/2010/main" val="2663058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Properties</a:t>
            </a:r>
          </a:p>
        </p:txBody>
      </p:sp>
      <p:sp>
        <p:nvSpPr>
          <p:cNvPr id="4" name="Content Placeholder 3"/>
          <p:cNvSpPr>
            <a:spLocks noGrp="1"/>
          </p:cNvSpPr>
          <p:nvPr>
            <p:ph sz="quarter" idx="13"/>
          </p:nvPr>
        </p:nvSpPr>
        <p:spPr/>
        <p:txBody>
          <a:bodyPr>
            <a:normAutofit lnSpcReduction="10000"/>
          </a:bodyPr>
          <a:lstStyle/>
          <a:p>
            <a:r>
              <a:rPr lang="en-US" dirty="0"/>
              <a:t>Some Specific HTML DOM Element Properties for Certain Tag Types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96584490"/>
              </p:ext>
            </p:extLst>
          </p:nvPr>
        </p:nvGraphicFramePr>
        <p:xfrm>
          <a:off x="533400" y="1295400"/>
          <a:ext cx="7924800" cy="4724400"/>
        </p:xfrm>
        <a:graphic>
          <a:graphicData uri="http://schemas.openxmlformats.org/drawingml/2006/table">
            <a:tbl>
              <a:tblPr firstRow="1" firstCol="1">
                <a:tableStyleId>{5C22544A-7EE6-4342-B048-85BDC9FD1C3A}</a:tableStyleId>
              </a:tblPr>
              <a:tblGrid>
                <a:gridCol w="1248115">
                  <a:extLst>
                    <a:ext uri="{9D8B030D-6E8A-4147-A177-3AD203B41FA5}">
                      <a16:colId xmlns:a16="http://schemas.microsoft.com/office/drawing/2014/main" val="20000"/>
                    </a:ext>
                  </a:extLst>
                </a:gridCol>
                <a:gridCol w="5575461">
                  <a:extLst>
                    <a:ext uri="{9D8B030D-6E8A-4147-A177-3AD203B41FA5}">
                      <a16:colId xmlns:a16="http://schemas.microsoft.com/office/drawing/2014/main" val="20001"/>
                    </a:ext>
                  </a:extLst>
                </a:gridCol>
                <a:gridCol w="1101224">
                  <a:extLst>
                    <a:ext uri="{9D8B030D-6E8A-4147-A177-3AD203B41FA5}">
                      <a16:colId xmlns:a16="http://schemas.microsoft.com/office/drawing/2014/main" val="20002"/>
                    </a:ext>
                  </a:extLst>
                </a:gridCol>
              </a:tblGrid>
              <a:tr h="434104">
                <a:tc>
                  <a:txBody>
                    <a:bodyPr/>
                    <a:lstStyle/>
                    <a:p>
                      <a:pPr>
                        <a:lnSpc>
                          <a:spcPts val="1600"/>
                        </a:lnSpc>
                        <a:spcAft>
                          <a:spcPts val="1400"/>
                        </a:spcAft>
                      </a:pPr>
                      <a:r>
                        <a:rPr lang="en-CA" sz="1800" dirty="0"/>
                        <a:t>Property </a:t>
                      </a:r>
                      <a:endParaRPr lang="en-CA" sz="18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a:t>Description</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Tags </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565690">
                <a:tc>
                  <a:txBody>
                    <a:bodyPr/>
                    <a:lstStyle/>
                    <a:p>
                      <a:pPr>
                        <a:lnSpc>
                          <a:spcPts val="1500"/>
                        </a:lnSpc>
                        <a:spcBef>
                          <a:spcPts val="700"/>
                        </a:spcBef>
                        <a:spcAft>
                          <a:spcPts val="0"/>
                        </a:spcAft>
                        <a:tabLst>
                          <a:tab pos="342900" algn="l"/>
                          <a:tab pos="685800" algn="l"/>
                          <a:tab pos="1028700" algn="l"/>
                          <a:tab pos="1371600" algn="l"/>
                          <a:tab pos="1714500" algn="l"/>
                        </a:tabLst>
                      </a:pPr>
                      <a:r>
                        <a:rPr lang="en-CA" sz="1800"/>
                        <a:t>href</a:t>
                      </a:r>
                      <a:endParaRPr lang="en-CA" sz="18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800"/>
                        <a:t>The href attribute used in a tags to specify a URL to link to.</a:t>
                      </a:r>
                      <a:endParaRPr lang="en-CA" sz="180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800" dirty="0"/>
                        <a:t>a </a:t>
                      </a:r>
                      <a:endParaRPr lang="en-CA" sz="1800" dirty="0">
                        <a:latin typeface="Consolas"/>
                        <a:ea typeface="Calibri"/>
                        <a:cs typeface="Times New Roman"/>
                      </a:endParaRPr>
                    </a:p>
                  </a:txBody>
                  <a:tcPr marL="68580" marR="68580" marT="0" marB="0"/>
                </a:tc>
                <a:extLst>
                  <a:ext uri="{0D108BD9-81ED-4DB2-BD59-A6C34878D82A}">
                    <a16:rowId xmlns:a16="http://schemas.microsoft.com/office/drawing/2014/main" val="10001"/>
                  </a:ext>
                </a:extLst>
              </a:tr>
              <a:tr h="1268938">
                <a:tc>
                  <a:txBody>
                    <a:bodyPr/>
                    <a:lstStyle/>
                    <a:p>
                      <a:pPr>
                        <a:lnSpc>
                          <a:spcPts val="1500"/>
                        </a:lnSpc>
                        <a:spcBef>
                          <a:spcPts val="700"/>
                        </a:spcBef>
                        <a:spcAft>
                          <a:spcPts val="0"/>
                        </a:spcAft>
                        <a:tabLst>
                          <a:tab pos="342900" algn="l"/>
                          <a:tab pos="685800" algn="l"/>
                          <a:tab pos="1028700" algn="l"/>
                          <a:tab pos="1371600" algn="l"/>
                          <a:tab pos="1714500" algn="l"/>
                        </a:tabLst>
                      </a:pPr>
                      <a:r>
                        <a:rPr lang="en-CA" sz="1800"/>
                        <a:t>name</a:t>
                      </a:r>
                      <a:endParaRPr lang="en-CA" sz="18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800" dirty="0"/>
                        <a:t>The name property is  a bookmark to identify this tag. Unlike id which is available to all tags, name is limited to certain form related tags. </a:t>
                      </a:r>
                      <a:endParaRPr lang="en-CA" sz="1800" dirty="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800" dirty="0"/>
                        <a:t>a, input, </a:t>
                      </a:r>
                      <a:r>
                        <a:rPr lang="en-CA" sz="1800" dirty="0" err="1"/>
                        <a:t>textarea</a:t>
                      </a:r>
                      <a:r>
                        <a:rPr lang="en-CA" sz="1800" dirty="0"/>
                        <a:t>, form</a:t>
                      </a:r>
                      <a:endParaRPr lang="en-CA" sz="1800" dirty="0">
                        <a:latin typeface="Consolas"/>
                        <a:ea typeface="Calibri"/>
                        <a:cs typeface="Times New Roman"/>
                      </a:endParaRPr>
                    </a:p>
                  </a:txBody>
                  <a:tcPr marL="68580" marR="68580" marT="0" marB="0"/>
                </a:tc>
                <a:extLst>
                  <a:ext uri="{0D108BD9-81ED-4DB2-BD59-A6C34878D82A}">
                    <a16:rowId xmlns:a16="http://schemas.microsoft.com/office/drawing/2014/main" val="10002"/>
                  </a:ext>
                </a:extLst>
              </a:tr>
              <a:tr h="1186730">
                <a:tc>
                  <a:txBody>
                    <a:bodyPr/>
                    <a:lstStyle/>
                    <a:p>
                      <a:pPr>
                        <a:lnSpc>
                          <a:spcPts val="1500"/>
                        </a:lnSpc>
                        <a:spcBef>
                          <a:spcPts val="700"/>
                        </a:spcBef>
                        <a:spcAft>
                          <a:spcPts val="0"/>
                        </a:spcAft>
                        <a:tabLst>
                          <a:tab pos="342900" algn="l"/>
                          <a:tab pos="685800" algn="l"/>
                          <a:tab pos="1028700" algn="l"/>
                          <a:tab pos="1371600" algn="l"/>
                          <a:tab pos="1714500" algn="l"/>
                        </a:tabLst>
                      </a:pPr>
                      <a:r>
                        <a:rPr lang="en-CA" sz="1800"/>
                        <a:t>src</a:t>
                      </a:r>
                      <a:endParaRPr lang="en-CA" sz="18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800"/>
                        <a:t>Links to an external URL that should be loaded into the page (as opposed to href which is a link to follow when clicked) </a:t>
                      </a:r>
                      <a:endParaRPr lang="en-CA" sz="180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800" dirty="0" err="1"/>
                        <a:t>img</a:t>
                      </a:r>
                      <a:r>
                        <a:rPr lang="en-CA" sz="1800" dirty="0"/>
                        <a:t>, input, </a:t>
                      </a:r>
                      <a:r>
                        <a:rPr lang="en-CA" sz="1800" dirty="0" err="1"/>
                        <a:t>iframe</a:t>
                      </a:r>
                      <a:r>
                        <a:rPr lang="en-CA" sz="1800" dirty="0"/>
                        <a:t>, script</a:t>
                      </a:r>
                      <a:endParaRPr lang="en-CA" sz="1800" dirty="0">
                        <a:latin typeface="Consolas"/>
                        <a:ea typeface="Calibri"/>
                        <a:cs typeface="Times New Roman"/>
                      </a:endParaRPr>
                    </a:p>
                  </a:txBody>
                  <a:tcPr marL="68580" marR="68580" marT="0" marB="0"/>
                </a:tc>
                <a:extLst>
                  <a:ext uri="{0D108BD9-81ED-4DB2-BD59-A6C34878D82A}">
                    <a16:rowId xmlns:a16="http://schemas.microsoft.com/office/drawing/2014/main" val="10003"/>
                  </a:ext>
                </a:extLst>
              </a:tr>
              <a:tr h="1268938">
                <a:tc>
                  <a:txBody>
                    <a:bodyPr/>
                    <a:lstStyle/>
                    <a:p>
                      <a:pPr>
                        <a:lnSpc>
                          <a:spcPts val="1500"/>
                        </a:lnSpc>
                        <a:spcBef>
                          <a:spcPts val="700"/>
                        </a:spcBef>
                        <a:spcAft>
                          <a:spcPts val="0"/>
                        </a:spcAft>
                        <a:tabLst>
                          <a:tab pos="342900" algn="l"/>
                          <a:tab pos="685800" algn="l"/>
                          <a:tab pos="1028700" algn="l"/>
                          <a:tab pos="1371600" algn="l"/>
                          <a:tab pos="1714500" algn="l"/>
                        </a:tabLst>
                      </a:pPr>
                      <a:r>
                        <a:rPr lang="en-CA" sz="1800" dirty="0"/>
                        <a:t>value</a:t>
                      </a:r>
                      <a:endParaRPr lang="en-CA" sz="18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800" dirty="0"/>
                        <a:t>The value is related tot he value attribute of input tags. Often the value of an input field is user defined, and we use value to get that user input.</a:t>
                      </a:r>
                      <a:endParaRPr lang="en-CA" sz="1800" dirty="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800" dirty="0"/>
                        <a:t>Input, </a:t>
                      </a:r>
                      <a:r>
                        <a:rPr lang="en-CA" sz="1800" dirty="0" err="1"/>
                        <a:t>textarea</a:t>
                      </a:r>
                      <a:r>
                        <a:rPr lang="en-CA" sz="1800" dirty="0"/>
                        <a:t>, submit</a:t>
                      </a:r>
                      <a:endParaRPr lang="en-CA" sz="1800" dirty="0">
                        <a:latin typeface="Consolas"/>
                        <a:ea typeface="Calibri"/>
                        <a:cs typeface="Times New Roman"/>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987457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JavaScript </a:t>
            </a:r>
            <a:r>
              <a:rPr lang="en-US" dirty="0">
                <a:solidFill>
                  <a:schemeClr val="tx2"/>
                </a:solidFill>
              </a:rPr>
              <a:t>Events</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7</a:t>
            </a:r>
            <a:r>
              <a:rPr lang="en-US" dirty="0"/>
              <a:t> of 8</a:t>
            </a:r>
            <a:endParaRPr lang="en-US" dirty="0">
              <a:solidFill>
                <a:schemeClr val="tx1"/>
              </a:solidFill>
            </a:endParaRPr>
          </a:p>
        </p:txBody>
      </p:sp>
    </p:spTree>
    <p:extLst>
      <p:ext uri="{BB962C8B-B14F-4D97-AF65-F5344CB8AC3E}">
        <p14:creationId xmlns:p14="http://schemas.microsoft.com/office/powerpoint/2010/main" val="37832222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8077200" cy="1020762"/>
          </a:xfrm>
        </p:spPr>
        <p:txBody>
          <a:bodyPr/>
          <a:lstStyle/>
          <a:p>
            <a:r>
              <a:rPr lang="en-US" dirty="0"/>
              <a:t>JavaScript Events</a:t>
            </a:r>
          </a:p>
        </p:txBody>
      </p:sp>
      <p:sp>
        <p:nvSpPr>
          <p:cNvPr id="3" name="Content Placeholder 2"/>
          <p:cNvSpPr>
            <a:spLocks noGrp="1"/>
          </p:cNvSpPr>
          <p:nvPr>
            <p:ph idx="1"/>
          </p:nvPr>
        </p:nvSpPr>
        <p:spPr/>
        <p:txBody>
          <a:bodyPr/>
          <a:lstStyle/>
          <a:p>
            <a:r>
              <a:rPr lang="en-US" dirty="0"/>
              <a:t>A JavaScript </a:t>
            </a:r>
            <a:r>
              <a:rPr lang="en-US" b="1" dirty="0"/>
              <a:t>event</a:t>
            </a:r>
            <a:r>
              <a:rPr lang="en-US" dirty="0"/>
              <a:t> is an action that can be detected by JavaScript.</a:t>
            </a:r>
          </a:p>
          <a:p>
            <a:r>
              <a:rPr lang="en-US" dirty="0"/>
              <a:t>We say then that an event is </a:t>
            </a:r>
            <a:r>
              <a:rPr lang="en-US" i="1" dirty="0"/>
              <a:t>triggered </a:t>
            </a:r>
            <a:r>
              <a:rPr lang="en-US" dirty="0"/>
              <a:t>and then it can be </a:t>
            </a:r>
            <a:r>
              <a:rPr lang="en-US" i="1" dirty="0"/>
              <a:t>caught </a:t>
            </a:r>
            <a:r>
              <a:rPr lang="en-US" dirty="0"/>
              <a:t>by JavaScript functions, which then do something in response.</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3168730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Events</a:t>
            </a:r>
          </a:p>
        </p:txBody>
      </p:sp>
      <p:sp>
        <p:nvSpPr>
          <p:cNvPr id="3" name="Content Placeholder 2"/>
          <p:cNvSpPr>
            <a:spLocks noGrp="1"/>
          </p:cNvSpPr>
          <p:nvPr>
            <p:ph idx="1"/>
          </p:nvPr>
        </p:nvSpPr>
        <p:spPr/>
        <p:txBody>
          <a:bodyPr/>
          <a:lstStyle/>
          <a:p>
            <a:r>
              <a:rPr lang="en-US" dirty="0"/>
              <a:t>In the original JavaScript world, events could be specified right in the HTML markup with </a:t>
            </a:r>
            <a:r>
              <a:rPr lang="en-US" i="1" dirty="0"/>
              <a:t>hooks </a:t>
            </a:r>
            <a:r>
              <a:rPr lang="en-US" dirty="0"/>
              <a:t>to the JavaScript code (and still can).</a:t>
            </a:r>
          </a:p>
          <a:p>
            <a:r>
              <a:rPr lang="en-US" dirty="0"/>
              <a:t>As more powerful frameworks were developed, and website design and best practices were refined, this original mechanism was supplanted by the </a:t>
            </a:r>
            <a:r>
              <a:rPr lang="en-US" b="1" dirty="0"/>
              <a:t>listener </a:t>
            </a:r>
            <a:r>
              <a:rPr lang="en-US" dirty="0"/>
              <a:t>approach.</a:t>
            </a:r>
          </a:p>
        </p:txBody>
      </p:sp>
      <p:sp>
        <p:nvSpPr>
          <p:cNvPr id="4" name="Content Placeholder 3"/>
          <p:cNvSpPr>
            <a:spLocks noGrp="1"/>
          </p:cNvSpPr>
          <p:nvPr>
            <p:ph sz="quarter" idx="13"/>
          </p:nvPr>
        </p:nvSpPr>
        <p:spPr/>
        <p:txBody>
          <a:bodyPr>
            <a:normAutofit lnSpcReduction="10000"/>
          </a:bodyPr>
          <a:lstStyle/>
          <a:p>
            <a:r>
              <a:rPr lang="en-US" dirty="0"/>
              <a:t>A brave new world</a:t>
            </a:r>
          </a:p>
        </p:txBody>
      </p:sp>
    </p:spTree>
    <p:extLst>
      <p:ext uri="{BB962C8B-B14F-4D97-AF65-F5344CB8AC3E}">
        <p14:creationId xmlns:p14="http://schemas.microsoft.com/office/powerpoint/2010/main" val="2378117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Events</a:t>
            </a:r>
          </a:p>
        </p:txBody>
      </p:sp>
      <p:sp>
        <p:nvSpPr>
          <p:cNvPr id="4" name="Content Placeholder 3"/>
          <p:cNvSpPr>
            <a:spLocks noGrp="1"/>
          </p:cNvSpPr>
          <p:nvPr>
            <p:ph sz="quarter" idx="13"/>
          </p:nvPr>
        </p:nvSpPr>
        <p:spPr/>
        <p:txBody>
          <a:bodyPr>
            <a:normAutofit lnSpcReduction="10000"/>
          </a:bodyPr>
          <a:lstStyle/>
          <a:p>
            <a:r>
              <a:rPr lang="en-US" dirty="0"/>
              <a:t>Two approaches</a:t>
            </a:r>
          </a:p>
        </p:txBody>
      </p:sp>
      <p:pic>
        <p:nvPicPr>
          <p:cNvPr id="6" name="Content Placeholder 5" descr="4071506020.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8750" b="-8750"/>
          <a:stretch>
            <a:fillRect/>
          </a:stretch>
        </p:blipFill>
        <p:spPr>
          <a:xfrm>
            <a:off x="457200" y="1066800"/>
            <a:ext cx="7614333" cy="5384044"/>
          </a:xfrm>
        </p:spPr>
      </p:pic>
    </p:spTree>
    <p:extLst>
      <p:ext uri="{BB962C8B-B14F-4D97-AF65-F5344CB8AC3E}">
        <p14:creationId xmlns:p14="http://schemas.microsoft.com/office/powerpoint/2010/main" val="38988298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Inline Event Handler Approach</a:t>
            </a:r>
          </a:p>
        </p:txBody>
      </p:sp>
      <p:sp>
        <p:nvSpPr>
          <p:cNvPr id="3" name="Content Placeholder 2"/>
          <p:cNvSpPr>
            <a:spLocks noGrp="1"/>
          </p:cNvSpPr>
          <p:nvPr>
            <p:ph idx="1"/>
          </p:nvPr>
        </p:nvSpPr>
        <p:spPr>
          <a:xfrm>
            <a:off x="609600" y="1646237"/>
            <a:ext cx="8153400" cy="4525963"/>
          </a:xfrm>
        </p:spPr>
        <p:txBody>
          <a:bodyPr/>
          <a:lstStyle/>
          <a:p>
            <a:r>
              <a:rPr lang="en-US" dirty="0"/>
              <a:t>For example, if you wanted an alert to pop-up when clicking a &lt;div&gt; you might program:</a:t>
            </a:r>
          </a:p>
          <a:p>
            <a:r>
              <a:rPr lang="en-US" dirty="0"/>
              <a:t>&lt;div id="example1" </a:t>
            </a:r>
            <a:r>
              <a:rPr lang="en-US" b="1" dirty="0" err="1">
                <a:solidFill>
                  <a:srgbClr val="CE2933"/>
                </a:solidFill>
              </a:rPr>
              <a:t>onclick</a:t>
            </a:r>
            <a:r>
              <a:rPr lang="en-US" dirty="0"/>
              <a:t>="</a:t>
            </a:r>
            <a:r>
              <a:rPr lang="en-US" dirty="0">
                <a:solidFill>
                  <a:srgbClr val="CE2933"/>
                </a:solidFill>
              </a:rPr>
              <a:t>alert('hello')</a:t>
            </a:r>
            <a:r>
              <a:rPr lang="en-US" dirty="0"/>
              <a:t>"&gt;Click for pop-up&lt;/div&gt;</a:t>
            </a:r>
          </a:p>
          <a:p>
            <a:r>
              <a:rPr lang="en-US" dirty="0"/>
              <a:t>The problem with this type of programming is that the HTML markup and the corresponding JavaScript logic are woven together. It does not make use of layers; that is, it does not separate content from behavior.</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5911599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Listener Approach</a:t>
            </a:r>
          </a:p>
        </p:txBody>
      </p:sp>
      <p:sp>
        <p:nvSpPr>
          <p:cNvPr id="4" name="Content Placeholder 3"/>
          <p:cNvSpPr>
            <a:spLocks noGrp="1"/>
          </p:cNvSpPr>
          <p:nvPr>
            <p:ph sz="quarter" idx="13"/>
          </p:nvPr>
        </p:nvSpPr>
        <p:spPr/>
        <p:txBody>
          <a:bodyPr>
            <a:normAutofit lnSpcReduction="10000"/>
          </a:bodyPr>
          <a:lstStyle/>
          <a:p>
            <a:r>
              <a:rPr lang="en-US" dirty="0"/>
              <a:t>Two ways to set up listeners</a:t>
            </a:r>
          </a:p>
        </p:txBody>
      </p:sp>
      <p:pic>
        <p:nvPicPr>
          <p:cNvPr id="7" name="Picture 6" descr="Screen Shot 2014-02-05 at 10.00.2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3962400"/>
            <a:ext cx="8054053" cy="2362200"/>
          </a:xfrm>
          <a:prstGeom prst="rect">
            <a:avLst/>
          </a:prstGeom>
        </p:spPr>
      </p:pic>
      <p:pic>
        <p:nvPicPr>
          <p:cNvPr id="9" name="Picture 8" descr="Screen Shot 2014-02-05 at 10.00.04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999" y="2133600"/>
            <a:ext cx="7956469" cy="1219200"/>
          </a:xfrm>
          <a:prstGeom prst="rect">
            <a:avLst/>
          </a:prstGeom>
        </p:spPr>
      </p:pic>
    </p:spTree>
    <p:extLst>
      <p:ext uri="{BB962C8B-B14F-4D97-AF65-F5344CB8AC3E}">
        <p14:creationId xmlns:p14="http://schemas.microsoft.com/office/powerpoint/2010/main" val="22704214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Listener Approach</a:t>
            </a:r>
          </a:p>
        </p:txBody>
      </p:sp>
      <p:sp>
        <p:nvSpPr>
          <p:cNvPr id="4" name="Content Placeholder 3"/>
          <p:cNvSpPr>
            <a:spLocks noGrp="1"/>
          </p:cNvSpPr>
          <p:nvPr>
            <p:ph sz="quarter" idx="13"/>
          </p:nvPr>
        </p:nvSpPr>
        <p:spPr/>
        <p:txBody>
          <a:bodyPr>
            <a:normAutofit lnSpcReduction="10000"/>
          </a:bodyPr>
          <a:lstStyle/>
          <a:p>
            <a:r>
              <a:rPr lang="en-US" dirty="0"/>
              <a:t>Using functions</a:t>
            </a:r>
          </a:p>
        </p:txBody>
      </p:sp>
      <p:sp>
        <p:nvSpPr>
          <p:cNvPr id="3" name="Rectangle 2"/>
          <p:cNvSpPr/>
          <p:nvPr/>
        </p:nvSpPr>
        <p:spPr>
          <a:xfrm>
            <a:off x="990600" y="1600200"/>
            <a:ext cx="6781800" cy="1446550"/>
          </a:xfrm>
          <a:prstGeom prst="rect">
            <a:avLst/>
          </a:prstGeom>
        </p:spPr>
        <p:txBody>
          <a:bodyPr wrap="square">
            <a:spAutoFit/>
          </a:bodyPr>
          <a:lstStyle/>
          <a:p>
            <a:r>
              <a:rPr lang="en-US" sz="2200" dirty="0"/>
              <a:t>What if we wanted to do something more elaborate when an event is triggered? In such a case, the behavior would have to be encapsulated within a function, as shown in Listing 6.12.</a:t>
            </a:r>
          </a:p>
        </p:txBody>
      </p:sp>
      <p:pic>
        <p:nvPicPr>
          <p:cNvPr id="5" name="Picture 4" descr="Screen Shot 2014-02-05 at 10.02.28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276600"/>
            <a:ext cx="7086600" cy="2511167"/>
          </a:xfrm>
          <a:prstGeom prst="rect">
            <a:avLst/>
          </a:prstGeom>
        </p:spPr>
      </p:pic>
    </p:spTree>
    <p:extLst>
      <p:ext uri="{BB962C8B-B14F-4D97-AF65-F5344CB8AC3E}">
        <p14:creationId xmlns:p14="http://schemas.microsoft.com/office/powerpoint/2010/main" val="5197269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Listener Approach</a:t>
            </a:r>
          </a:p>
        </p:txBody>
      </p:sp>
      <p:sp>
        <p:nvSpPr>
          <p:cNvPr id="4" name="Content Placeholder 3"/>
          <p:cNvSpPr>
            <a:spLocks noGrp="1"/>
          </p:cNvSpPr>
          <p:nvPr>
            <p:ph sz="quarter" idx="13"/>
          </p:nvPr>
        </p:nvSpPr>
        <p:spPr/>
        <p:txBody>
          <a:bodyPr>
            <a:normAutofit lnSpcReduction="10000"/>
          </a:bodyPr>
          <a:lstStyle/>
          <a:p>
            <a:r>
              <a:rPr lang="en-US" dirty="0"/>
              <a:t>Anonymous functions</a:t>
            </a:r>
          </a:p>
        </p:txBody>
      </p:sp>
      <p:sp>
        <p:nvSpPr>
          <p:cNvPr id="3" name="Rectangle 2"/>
          <p:cNvSpPr/>
          <p:nvPr/>
        </p:nvSpPr>
        <p:spPr>
          <a:xfrm>
            <a:off x="990600" y="1600200"/>
            <a:ext cx="6781800" cy="1200328"/>
          </a:xfrm>
          <a:prstGeom prst="rect">
            <a:avLst/>
          </a:prstGeom>
        </p:spPr>
        <p:txBody>
          <a:bodyPr wrap="square">
            <a:spAutoFit/>
          </a:bodyPr>
          <a:lstStyle/>
          <a:p>
            <a:r>
              <a:rPr lang="en-US" sz="2400" dirty="0"/>
              <a:t>An alternative to that shown in Listing 6.12 is to use an anonymous function (that is, one without a name), as shown in Listing 6.13.</a:t>
            </a:r>
            <a:endParaRPr lang="en-US" sz="2200" dirty="0"/>
          </a:p>
        </p:txBody>
      </p:sp>
      <p:pic>
        <p:nvPicPr>
          <p:cNvPr id="6" name="Picture 5" descr="Screen Shot 2014-02-05 at 10.02.5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429000"/>
            <a:ext cx="7086600" cy="1672832"/>
          </a:xfrm>
          <a:prstGeom prst="rect">
            <a:avLst/>
          </a:prstGeom>
        </p:spPr>
      </p:pic>
    </p:spTree>
    <p:extLst>
      <p:ext uri="{BB962C8B-B14F-4D97-AF65-F5344CB8AC3E}">
        <p14:creationId xmlns:p14="http://schemas.microsoft.com/office/powerpoint/2010/main" val="3192910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Scripting</a:t>
            </a:r>
          </a:p>
        </p:txBody>
      </p:sp>
      <p:sp>
        <p:nvSpPr>
          <p:cNvPr id="3" name="Content Placeholder 2"/>
          <p:cNvSpPr>
            <a:spLocks noGrp="1"/>
          </p:cNvSpPr>
          <p:nvPr>
            <p:ph idx="1"/>
          </p:nvPr>
        </p:nvSpPr>
        <p:spPr>
          <a:xfrm>
            <a:off x="609600" y="1295400"/>
            <a:ext cx="7772400" cy="4952999"/>
          </a:xfrm>
        </p:spPr>
        <p:txBody>
          <a:bodyPr>
            <a:normAutofit/>
          </a:bodyPr>
          <a:lstStyle/>
          <a:p>
            <a:r>
              <a:rPr lang="en-US" dirty="0"/>
              <a:t>The disadvantages of client-side scripting are mostly related to how programmers use JavaScript in their applications. </a:t>
            </a:r>
          </a:p>
          <a:p>
            <a:pPr marL="342900" indent="-342900">
              <a:buFont typeface="Arial"/>
              <a:buChar char="•"/>
            </a:pPr>
            <a:r>
              <a:rPr lang="en-US" dirty="0"/>
              <a:t>There is no guarantee that the client has JavaScript enabled </a:t>
            </a:r>
          </a:p>
          <a:p>
            <a:pPr marL="342900" indent="-342900">
              <a:buFont typeface="Arial"/>
              <a:buChar char="•"/>
            </a:pPr>
            <a:r>
              <a:rPr lang="en-US" dirty="0"/>
              <a:t>The idiosyncrasies between various browsers and operating systems make it difficult to test for all potential client configurations. What works in one browser, may generate an error in another.</a:t>
            </a:r>
          </a:p>
          <a:p>
            <a:pPr marL="342900" indent="-342900">
              <a:buFont typeface="Arial"/>
              <a:buChar char="•"/>
            </a:pPr>
            <a:r>
              <a:rPr lang="en-US" dirty="0"/>
              <a:t>JavaScript-heavy web applications can be complicated to debug and maintain. </a:t>
            </a:r>
          </a:p>
        </p:txBody>
      </p:sp>
      <p:sp>
        <p:nvSpPr>
          <p:cNvPr id="4" name="Content Placeholder 3"/>
          <p:cNvSpPr>
            <a:spLocks noGrp="1"/>
          </p:cNvSpPr>
          <p:nvPr>
            <p:ph sz="quarter" idx="13"/>
          </p:nvPr>
        </p:nvSpPr>
        <p:spPr/>
        <p:txBody>
          <a:bodyPr>
            <a:normAutofit lnSpcReduction="10000"/>
          </a:bodyPr>
          <a:lstStyle/>
          <a:p>
            <a:r>
              <a:rPr lang="en-US" dirty="0"/>
              <a:t>There are challenges</a:t>
            </a:r>
          </a:p>
        </p:txBody>
      </p:sp>
    </p:spTree>
    <p:extLst>
      <p:ext uri="{BB962C8B-B14F-4D97-AF65-F5344CB8AC3E}">
        <p14:creationId xmlns:p14="http://schemas.microsoft.com/office/powerpoint/2010/main" val="19043515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Object</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3" name="Rectangle 2"/>
          <p:cNvSpPr/>
          <p:nvPr/>
        </p:nvSpPr>
        <p:spPr>
          <a:xfrm>
            <a:off x="990600" y="1600200"/>
            <a:ext cx="6781800" cy="3416320"/>
          </a:xfrm>
          <a:prstGeom prst="rect">
            <a:avLst/>
          </a:prstGeom>
        </p:spPr>
        <p:txBody>
          <a:bodyPr wrap="square">
            <a:spAutoFit/>
          </a:bodyPr>
          <a:lstStyle/>
          <a:p>
            <a:r>
              <a:rPr lang="en-US" sz="2400" dirty="0"/>
              <a:t>No matter which type of event we encounter, they are all </a:t>
            </a:r>
            <a:r>
              <a:rPr lang="en-US" sz="2400" b="1" dirty="0"/>
              <a:t>DOM event objects </a:t>
            </a:r>
            <a:r>
              <a:rPr lang="en-US" sz="2400" dirty="0"/>
              <a:t>and the event handlers associated with them can access and manipulate them. Typically we see the events passed to the function handler as a parameter named </a:t>
            </a:r>
            <a:r>
              <a:rPr lang="en-US" sz="2400" i="1" dirty="0"/>
              <a:t>e</a:t>
            </a:r>
            <a:r>
              <a:rPr lang="en-US" sz="2400" dirty="0"/>
              <a:t>.</a:t>
            </a:r>
          </a:p>
          <a:p>
            <a:endParaRPr lang="en-US" sz="2400" dirty="0"/>
          </a:p>
          <a:p>
            <a:r>
              <a:rPr lang="en-US" sz="2400" dirty="0"/>
              <a:t>function </a:t>
            </a:r>
            <a:r>
              <a:rPr lang="en-US" sz="2400" dirty="0" err="1"/>
              <a:t>someHandler</a:t>
            </a:r>
            <a:r>
              <a:rPr lang="en-US" sz="2400" dirty="0"/>
              <a:t>(</a:t>
            </a:r>
            <a:r>
              <a:rPr lang="en-US" sz="2400" b="1" dirty="0">
                <a:solidFill>
                  <a:schemeClr val="accent2"/>
                </a:solidFill>
              </a:rPr>
              <a:t>e</a:t>
            </a:r>
            <a:r>
              <a:rPr lang="en-US" sz="2400" dirty="0"/>
              <a:t>) {</a:t>
            </a:r>
          </a:p>
          <a:p>
            <a:r>
              <a:rPr lang="en-US" sz="2400" i="1" dirty="0"/>
              <a:t>	</a:t>
            </a:r>
            <a:r>
              <a:rPr lang="en-US" sz="2400" i="1" dirty="0">
                <a:solidFill>
                  <a:schemeClr val="accent1"/>
                </a:solidFill>
              </a:rPr>
              <a:t>// e is the event that triggered this handler.</a:t>
            </a:r>
          </a:p>
          <a:p>
            <a:r>
              <a:rPr lang="en-US" sz="2400" dirty="0"/>
              <a:t>}</a:t>
            </a:r>
            <a:endParaRPr lang="en-US" sz="2200" dirty="0"/>
          </a:p>
        </p:txBody>
      </p:sp>
    </p:spTree>
    <p:extLst>
      <p:ext uri="{BB962C8B-B14F-4D97-AF65-F5344CB8AC3E}">
        <p14:creationId xmlns:p14="http://schemas.microsoft.com/office/powerpoint/2010/main" val="3208009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Object</a:t>
            </a:r>
          </a:p>
        </p:txBody>
      </p:sp>
      <p:sp>
        <p:nvSpPr>
          <p:cNvPr id="4" name="Content Placeholder 3"/>
          <p:cNvSpPr>
            <a:spLocks noGrp="1"/>
          </p:cNvSpPr>
          <p:nvPr>
            <p:ph sz="quarter" idx="13"/>
          </p:nvPr>
        </p:nvSpPr>
        <p:spPr/>
        <p:txBody>
          <a:bodyPr>
            <a:normAutofit lnSpcReduction="10000"/>
          </a:bodyPr>
          <a:lstStyle/>
          <a:p>
            <a:r>
              <a:rPr lang="en-US" dirty="0"/>
              <a:t>Several Options</a:t>
            </a:r>
          </a:p>
        </p:txBody>
      </p:sp>
      <p:sp>
        <p:nvSpPr>
          <p:cNvPr id="3" name="Rectangle 2"/>
          <p:cNvSpPr/>
          <p:nvPr/>
        </p:nvSpPr>
        <p:spPr>
          <a:xfrm>
            <a:off x="990600" y="1600200"/>
            <a:ext cx="6781800" cy="4493538"/>
          </a:xfrm>
          <a:prstGeom prst="rect">
            <a:avLst/>
          </a:prstGeom>
        </p:spPr>
        <p:txBody>
          <a:bodyPr wrap="square">
            <a:spAutoFit/>
          </a:bodyPr>
          <a:lstStyle/>
          <a:p>
            <a:pPr marL="342900" indent="-342900">
              <a:buFont typeface="Arial"/>
              <a:buChar char="•"/>
            </a:pPr>
            <a:r>
              <a:rPr lang="en-US" sz="2400" b="1" dirty="0"/>
              <a:t>Bubbles</a:t>
            </a:r>
            <a:r>
              <a:rPr lang="en-US" sz="2400" dirty="0"/>
              <a:t>. If an event’s bubbles property is set to true then there must be an event handler in place to handle the event or it will bubble up to its parent and trigger an event handler there.</a:t>
            </a:r>
          </a:p>
          <a:p>
            <a:pPr marL="342900" indent="-342900">
              <a:buFont typeface="Arial"/>
              <a:buChar char="•"/>
            </a:pPr>
            <a:r>
              <a:rPr lang="en-US" sz="2400" b="1" dirty="0"/>
              <a:t>Cancelable</a:t>
            </a:r>
            <a:r>
              <a:rPr lang="en-US" sz="2400" dirty="0"/>
              <a:t>. The Cancelable property is also a Boolean value that indicates whether or not the event can be cancelled.</a:t>
            </a:r>
          </a:p>
          <a:p>
            <a:pPr marL="342900" indent="-342900">
              <a:buFont typeface="Arial"/>
              <a:buChar char="•"/>
            </a:pPr>
            <a:r>
              <a:rPr lang="en-US" sz="2400" b="1" dirty="0" err="1"/>
              <a:t>preventDefault</a:t>
            </a:r>
            <a:r>
              <a:rPr lang="en-US" sz="2400" dirty="0"/>
              <a:t>. A cancelable default action for an event can be stopped using the </a:t>
            </a:r>
            <a:r>
              <a:rPr lang="en-US" sz="2400" dirty="0" err="1"/>
              <a:t>preventDefault</a:t>
            </a:r>
            <a:r>
              <a:rPr lang="en-US" sz="2400" dirty="0"/>
              <a:t>() method in the next slide</a:t>
            </a:r>
          </a:p>
          <a:p>
            <a:endParaRPr lang="en-US" sz="2400" dirty="0"/>
          </a:p>
          <a:p>
            <a:pPr marL="342900" indent="-342900">
              <a:buFont typeface="Arial"/>
              <a:buChar char="•"/>
            </a:pPr>
            <a:endParaRPr lang="en-US" sz="2200" dirty="0"/>
          </a:p>
        </p:txBody>
      </p:sp>
    </p:spTree>
    <p:extLst>
      <p:ext uri="{BB962C8B-B14F-4D97-AF65-F5344CB8AC3E}">
        <p14:creationId xmlns:p14="http://schemas.microsoft.com/office/powerpoint/2010/main" val="27907283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Object</a:t>
            </a:r>
          </a:p>
        </p:txBody>
      </p:sp>
      <p:sp>
        <p:nvSpPr>
          <p:cNvPr id="4" name="Content Placeholder 3"/>
          <p:cNvSpPr>
            <a:spLocks noGrp="1"/>
          </p:cNvSpPr>
          <p:nvPr>
            <p:ph sz="quarter" idx="13"/>
          </p:nvPr>
        </p:nvSpPr>
        <p:spPr/>
        <p:txBody>
          <a:bodyPr>
            <a:normAutofit lnSpcReduction="10000"/>
          </a:bodyPr>
          <a:lstStyle/>
          <a:p>
            <a:r>
              <a:rPr lang="en-US" dirty="0"/>
              <a:t>Prevent the default </a:t>
            </a:r>
            <a:r>
              <a:rPr lang="en-US" dirty="0" err="1"/>
              <a:t>behaviour</a:t>
            </a:r>
            <a:endParaRPr lang="en-US" dirty="0"/>
          </a:p>
        </p:txBody>
      </p:sp>
      <p:pic>
        <p:nvPicPr>
          <p:cNvPr id="5" name="Picture 4" descr="Screen Shot 2014-02-05 at 10.06.04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2362200"/>
            <a:ext cx="7315200" cy="1783126"/>
          </a:xfrm>
          <a:prstGeom prst="rect">
            <a:avLst/>
          </a:prstGeom>
        </p:spPr>
      </p:pic>
    </p:spTree>
    <p:extLst>
      <p:ext uri="{BB962C8B-B14F-4D97-AF65-F5344CB8AC3E}">
        <p14:creationId xmlns:p14="http://schemas.microsoft.com/office/powerpoint/2010/main" val="33342224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Types</a:t>
            </a:r>
          </a:p>
        </p:txBody>
      </p:sp>
      <p:sp>
        <p:nvSpPr>
          <p:cNvPr id="3" name="Content Placeholder 2"/>
          <p:cNvSpPr>
            <a:spLocks noGrp="1"/>
          </p:cNvSpPr>
          <p:nvPr>
            <p:ph sz="quarter" idx="13"/>
          </p:nvPr>
        </p:nvSpPr>
        <p:spPr/>
        <p:txBody>
          <a:bodyPr>
            <a:normAutofit lnSpcReduction="10000"/>
          </a:bodyPr>
          <a:lstStyle/>
          <a:p>
            <a:endParaRPr lang="en-US"/>
          </a:p>
        </p:txBody>
      </p:sp>
      <p:sp>
        <p:nvSpPr>
          <p:cNvPr id="7" name="Content Placeholder 2"/>
          <p:cNvSpPr>
            <a:spLocks noGrp="1"/>
          </p:cNvSpPr>
          <p:nvPr>
            <p:ph idx="1"/>
          </p:nvPr>
        </p:nvSpPr>
        <p:spPr>
          <a:xfrm>
            <a:off x="914400" y="1752600"/>
            <a:ext cx="6400800" cy="4419600"/>
          </a:xfrm>
        </p:spPr>
        <p:txBody>
          <a:bodyPr>
            <a:normAutofit/>
          </a:bodyPr>
          <a:lstStyle/>
          <a:p>
            <a:r>
              <a:rPr lang="en-US" sz="2000" dirty="0"/>
              <a:t>There are several classes of event, with several types of event within each class specified by the W3C:</a:t>
            </a:r>
          </a:p>
          <a:p>
            <a:pPr marL="342900" indent="-342900">
              <a:buFont typeface="Arial"/>
              <a:buChar char="•"/>
            </a:pPr>
            <a:r>
              <a:rPr lang="en-US" sz="2000" dirty="0"/>
              <a:t>mouse events</a:t>
            </a:r>
          </a:p>
          <a:p>
            <a:pPr marL="342900" indent="-342900">
              <a:buFont typeface="Arial"/>
              <a:buChar char="•"/>
            </a:pPr>
            <a:r>
              <a:rPr lang="en-US" sz="2000" dirty="0"/>
              <a:t>keyboard events</a:t>
            </a:r>
          </a:p>
          <a:p>
            <a:pPr marL="342900" indent="-342900">
              <a:buFont typeface="Arial"/>
              <a:buChar char="•"/>
            </a:pPr>
            <a:r>
              <a:rPr lang="en-US" sz="2000" dirty="0"/>
              <a:t>form events</a:t>
            </a:r>
          </a:p>
          <a:p>
            <a:pPr marL="342900" indent="-342900">
              <a:buFont typeface="Arial"/>
              <a:buChar char="•"/>
            </a:pPr>
            <a:r>
              <a:rPr lang="en-US" sz="2000" dirty="0"/>
              <a:t>frame events</a:t>
            </a:r>
          </a:p>
          <a:p>
            <a:endParaRPr lang="en-US" dirty="0"/>
          </a:p>
        </p:txBody>
      </p:sp>
    </p:spTree>
    <p:extLst>
      <p:ext uri="{BB962C8B-B14F-4D97-AF65-F5344CB8AC3E}">
        <p14:creationId xmlns:p14="http://schemas.microsoft.com/office/powerpoint/2010/main" val="38748073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Mouse events</a:t>
            </a:r>
          </a:p>
        </p:txBody>
      </p:sp>
      <p:sp>
        <p:nvSpPr>
          <p:cNvPr id="3" name="Content Placeholder 2"/>
          <p:cNvSpPr>
            <a:spLocks noGrp="1"/>
          </p:cNvSpPr>
          <p:nvPr>
            <p:ph sz="quarter" idx="13"/>
          </p:nvPr>
        </p:nvSpPr>
        <p:spPr/>
        <p:txBody>
          <a:bodyPr>
            <a:normAutofit lnSpcReduction="10000"/>
          </a:bodyPr>
          <a:lstStyle/>
          <a:p>
            <a:endParaRPr lang="en-US"/>
          </a:p>
        </p:txBody>
      </p:sp>
      <p:graphicFrame>
        <p:nvGraphicFramePr>
          <p:cNvPr id="6" name="Content Placeholder 5"/>
          <p:cNvGraphicFramePr>
            <a:graphicFrameLocks noGrp="1"/>
          </p:cNvGraphicFramePr>
          <p:nvPr>
            <p:ph idx="1"/>
          </p:nvPr>
        </p:nvGraphicFramePr>
        <p:xfrm>
          <a:off x="1066800" y="1981200"/>
          <a:ext cx="6324600" cy="3124197"/>
        </p:xfrm>
        <a:graphic>
          <a:graphicData uri="http://schemas.openxmlformats.org/drawingml/2006/table">
            <a:tbl>
              <a:tblPr firstRow="1" firstCol="1">
                <a:tableStyleId>{5C22544A-7EE6-4342-B048-85BDC9FD1C3A}</a:tableStyleId>
              </a:tblPr>
              <a:tblGrid>
                <a:gridCol w="1372438">
                  <a:extLst>
                    <a:ext uri="{9D8B030D-6E8A-4147-A177-3AD203B41FA5}">
                      <a16:colId xmlns:a16="http://schemas.microsoft.com/office/drawing/2014/main" val="20000"/>
                    </a:ext>
                  </a:extLst>
                </a:gridCol>
                <a:gridCol w="4952162">
                  <a:extLst>
                    <a:ext uri="{9D8B030D-6E8A-4147-A177-3AD203B41FA5}">
                      <a16:colId xmlns:a16="http://schemas.microsoft.com/office/drawing/2014/main" val="20001"/>
                    </a:ext>
                  </a:extLst>
                </a:gridCol>
              </a:tblGrid>
              <a:tr h="417591">
                <a:tc>
                  <a:txBody>
                    <a:bodyPr/>
                    <a:lstStyle/>
                    <a:p>
                      <a:pPr>
                        <a:lnSpc>
                          <a:spcPts val="1600"/>
                        </a:lnSpc>
                        <a:spcAft>
                          <a:spcPts val="1400"/>
                        </a:spcAft>
                      </a:pPr>
                      <a:r>
                        <a:rPr lang="en-CA" sz="1800"/>
                        <a:t>Event</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onclick</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clicked on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ondblclick</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double clicked on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onmousedown</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pressed down over an element </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onmouseup</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released over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onmouseover</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moved (not clicked) over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onmouseout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moved off of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onmousemove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mouse was moved while over an element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5771792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Keyboard events</a:t>
            </a:r>
          </a:p>
        </p:txBody>
      </p:sp>
      <p:sp>
        <p:nvSpPr>
          <p:cNvPr id="3" name="Content Placeholder 2"/>
          <p:cNvSpPr>
            <a:spLocks noGrp="1"/>
          </p:cNvSpPr>
          <p:nvPr>
            <p:ph sz="quarter" idx="13"/>
          </p:nvPr>
        </p:nvSpPr>
        <p:spPr/>
        <p:txBody>
          <a:bodyPr>
            <a:normAutofit lnSpcReduction="10000"/>
          </a:bodyPr>
          <a:lstStyle/>
          <a:p>
            <a:endParaRPr lang="en-US"/>
          </a:p>
        </p:txBody>
      </p:sp>
      <p:graphicFrame>
        <p:nvGraphicFramePr>
          <p:cNvPr id="7" name="Content Placeholder 6"/>
          <p:cNvGraphicFramePr>
            <a:graphicFrameLocks noGrp="1"/>
          </p:cNvGraphicFramePr>
          <p:nvPr>
            <p:ph idx="1"/>
          </p:nvPr>
        </p:nvGraphicFramePr>
        <p:xfrm>
          <a:off x="914400" y="1676400"/>
          <a:ext cx="6477000" cy="2209800"/>
        </p:xfrm>
        <a:graphic>
          <a:graphicData uri="http://schemas.openxmlformats.org/drawingml/2006/table">
            <a:tbl>
              <a:tblPr firstRow="1" firstCol="1">
                <a:tableStyleId>{5C22544A-7EE6-4342-B048-85BDC9FD1C3A}</a:tableStyleId>
              </a:tblPr>
              <a:tblGrid>
                <a:gridCol w="1405509">
                  <a:extLst>
                    <a:ext uri="{9D8B030D-6E8A-4147-A177-3AD203B41FA5}">
                      <a16:colId xmlns:a16="http://schemas.microsoft.com/office/drawing/2014/main" val="20000"/>
                    </a:ext>
                  </a:extLst>
                </a:gridCol>
                <a:gridCol w="5071491">
                  <a:extLst>
                    <a:ext uri="{9D8B030D-6E8A-4147-A177-3AD203B41FA5}">
                      <a16:colId xmlns:a16="http://schemas.microsoft.com/office/drawing/2014/main" val="20001"/>
                    </a:ext>
                  </a:extLst>
                </a:gridCol>
              </a:tblGrid>
              <a:tr h="552450">
                <a:tc>
                  <a:txBody>
                    <a:bodyPr/>
                    <a:lstStyle/>
                    <a:p>
                      <a:pPr>
                        <a:lnSpc>
                          <a:spcPts val="1600"/>
                        </a:lnSpc>
                        <a:spcAft>
                          <a:spcPts val="1400"/>
                        </a:spcAft>
                      </a:pPr>
                      <a:r>
                        <a:rPr lang="en-CA" sz="1800"/>
                        <a:t>Event</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a:t>Description</a:t>
                      </a:r>
                      <a:endParaRPr lang="en-CA" sz="18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55245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onkeydown</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user is pressing a key (this happens first)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55245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onkeypress</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user presses a key (this happens after </a:t>
                      </a:r>
                      <a:r>
                        <a:rPr lang="en-CA" sz="1600" dirty="0" err="1"/>
                        <a:t>onkeydown</a:t>
                      </a:r>
                      <a:r>
                        <a:rPr lang="en-CA" sz="1600" dirty="0"/>
                        <a: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55245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onkeyup</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user releases a key that was down (this happens last)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096809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Keyboard events</a:t>
            </a:r>
          </a:p>
        </p:txBody>
      </p:sp>
      <p:sp>
        <p:nvSpPr>
          <p:cNvPr id="3" name="Content Placeholder 2"/>
          <p:cNvSpPr>
            <a:spLocks noGrp="1"/>
          </p:cNvSpPr>
          <p:nvPr>
            <p:ph sz="quarter" idx="13"/>
          </p:nvPr>
        </p:nvSpPr>
        <p:spPr/>
        <p:txBody>
          <a:bodyPr>
            <a:normAutofit lnSpcReduction="10000"/>
          </a:bodyPr>
          <a:lstStyle/>
          <a:p>
            <a:r>
              <a:rPr lang="en-US" dirty="0"/>
              <a:t>Example</a:t>
            </a:r>
          </a:p>
        </p:txBody>
      </p:sp>
      <p:sp>
        <p:nvSpPr>
          <p:cNvPr id="4" name="Content Placeholder 3"/>
          <p:cNvSpPr>
            <a:spLocks noGrp="1"/>
          </p:cNvSpPr>
          <p:nvPr>
            <p:ph idx="1"/>
          </p:nvPr>
        </p:nvSpPr>
        <p:spPr/>
        <p:txBody>
          <a:bodyPr/>
          <a:lstStyle/>
          <a:p>
            <a:r>
              <a:rPr lang="en-US" dirty="0"/>
              <a:t>&lt;input type="text" id="</a:t>
            </a:r>
            <a:r>
              <a:rPr lang="en-US" dirty="0" err="1"/>
              <a:t>keyExample</a:t>
            </a:r>
            <a:r>
              <a:rPr lang="en-US" dirty="0"/>
              <a:t>"&gt;</a:t>
            </a:r>
          </a:p>
          <a:p>
            <a:r>
              <a:rPr lang="en-US" dirty="0"/>
              <a:t>The input box above, for example, could be listened to and each key pressed echoed back to the user as an alert as shown in Listing 6.15.</a:t>
            </a:r>
          </a:p>
          <a:p>
            <a:endParaRPr lang="en-US" dirty="0"/>
          </a:p>
        </p:txBody>
      </p:sp>
      <p:pic>
        <p:nvPicPr>
          <p:cNvPr id="5" name="Picture 4" descr="Screen Shot 2014-02-05 at 10.09.15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3810000"/>
            <a:ext cx="7162800" cy="1942454"/>
          </a:xfrm>
          <a:prstGeom prst="rect">
            <a:avLst/>
          </a:prstGeom>
        </p:spPr>
      </p:pic>
    </p:spTree>
    <p:extLst>
      <p:ext uri="{BB962C8B-B14F-4D97-AF65-F5344CB8AC3E}">
        <p14:creationId xmlns:p14="http://schemas.microsoft.com/office/powerpoint/2010/main" val="41687189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Form Events</a:t>
            </a:r>
          </a:p>
        </p:txBody>
      </p:sp>
      <p:sp>
        <p:nvSpPr>
          <p:cNvPr id="3" name="Content Placeholder 2"/>
          <p:cNvSpPr>
            <a:spLocks noGrp="1"/>
          </p:cNvSpPr>
          <p:nvPr>
            <p:ph sz="quarter" idx="13"/>
          </p:nvPr>
        </p:nvSpPr>
        <p:spPr/>
        <p:txBody>
          <a:bodyPr>
            <a:normAutofit lnSpcReduction="10000"/>
          </a:bodyPr>
          <a:lstStyle/>
          <a:p>
            <a:endParaRPr lang="en-US" dirty="0"/>
          </a:p>
        </p:txBody>
      </p:sp>
      <p:graphicFrame>
        <p:nvGraphicFramePr>
          <p:cNvPr id="6" name="Content Placeholder 5"/>
          <p:cNvGraphicFramePr>
            <a:graphicFrameLocks noGrp="1"/>
          </p:cNvGraphicFramePr>
          <p:nvPr>
            <p:ph idx="1"/>
          </p:nvPr>
        </p:nvGraphicFramePr>
        <p:xfrm>
          <a:off x="914400" y="1524000"/>
          <a:ext cx="6705600" cy="4191000"/>
        </p:xfrm>
        <a:graphic>
          <a:graphicData uri="http://schemas.openxmlformats.org/drawingml/2006/table">
            <a:tbl>
              <a:tblPr firstRow="1" firstCol="1">
                <a:tableStyleId>{5C22544A-7EE6-4342-B048-85BDC9FD1C3A}</a:tableStyleId>
              </a:tblPr>
              <a:tblGrid>
                <a:gridCol w="1455115">
                  <a:extLst>
                    <a:ext uri="{9D8B030D-6E8A-4147-A177-3AD203B41FA5}">
                      <a16:colId xmlns:a16="http://schemas.microsoft.com/office/drawing/2014/main" val="20000"/>
                    </a:ext>
                  </a:extLst>
                </a:gridCol>
                <a:gridCol w="5250485">
                  <a:extLst>
                    <a:ext uri="{9D8B030D-6E8A-4147-A177-3AD203B41FA5}">
                      <a16:colId xmlns:a16="http://schemas.microsoft.com/office/drawing/2014/main" val="20001"/>
                    </a:ext>
                  </a:extLst>
                </a:gridCol>
              </a:tblGrid>
              <a:tr h="242008">
                <a:tc>
                  <a:txBody>
                    <a:bodyPr/>
                    <a:lstStyle/>
                    <a:p>
                      <a:pPr>
                        <a:lnSpc>
                          <a:spcPts val="1600"/>
                        </a:lnSpc>
                        <a:spcAft>
                          <a:spcPts val="1400"/>
                        </a:spcAft>
                      </a:pPr>
                      <a:r>
                        <a:rPr lang="en-CA" sz="1800"/>
                        <a:t>Event</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69669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onblur</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A form element has lost focus (that is, control has moved to a different element, perhaps due to a click or Tab key press.</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69669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onchange</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Some </a:t>
                      </a:r>
                      <a:r>
                        <a:rPr lang="en-CA" sz="1600" dirty="0"/>
                        <a:t>&lt;input&gt;</a:t>
                      </a:r>
                      <a:r>
                        <a:rPr lang="en-CA" sz="1400" dirty="0"/>
                        <a:t>, </a:t>
                      </a:r>
                      <a:r>
                        <a:rPr lang="en-CA" sz="1600" dirty="0"/>
                        <a:t>&lt;</a:t>
                      </a:r>
                      <a:r>
                        <a:rPr lang="en-CA" sz="1600" dirty="0" err="1"/>
                        <a:t>textarea</a:t>
                      </a:r>
                      <a:r>
                        <a:rPr lang="en-CA" sz="1600" dirty="0"/>
                        <a:t>&gt;</a:t>
                      </a:r>
                      <a:r>
                        <a:rPr lang="en-CA" sz="1400" dirty="0"/>
                        <a:t> or </a:t>
                      </a:r>
                      <a:r>
                        <a:rPr lang="en-CA" sz="1600" dirty="0"/>
                        <a:t>&lt;select&gt;</a:t>
                      </a:r>
                      <a:r>
                        <a:rPr lang="en-CA" sz="1400" dirty="0"/>
                        <a:t> field had their value change. This could mean the user typed something, or selected a new choice.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69669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onfocus</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Complementing the </a:t>
                      </a:r>
                      <a:r>
                        <a:rPr lang="en-CA" sz="1600" dirty="0" err="1"/>
                        <a:t>onblur</a:t>
                      </a:r>
                      <a:r>
                        <a:rPr lang="en-CA" sz="1400" dirty="0"/>
                        <a:t> event, this is triggered when  an element gets focus (the user clicks in the field or tabs to it) </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46552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onreset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HTML forms have the ability to be reset. This event is triggered when that happens.</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46552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onselect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When the users selects some text. This is often used to try and prevent copy/paste.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927866">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onsubmit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When the form is submitted this event is triggered. We can do some pre-validation when the user submits the form in JavaScript before sending the data on to the server.</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237875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Form Events</a:t>
            </a:r>
          </a:p>
        </p:txBody>
      </p:sp>
      <p:sp>
        <p:nvSpPr>
          <p:cNvPr id="3" name="Content Placeholder 2"/>
          <p:cNvSpPr>
            <a:spLocks noGrp="1"/>
          </p:cNvSpPr>
          <p:nvPr>
            <p:ph sz="quarter" idx="13"/>
          </p:nvPr>
        </p:nvSpPr>
        <p:spPr/>
        <p:txBody>
          <a:bodyPr>
            <a:normAutofit lnSpcReduction="10000"/>
          </a:bodyPr>
          <a:lstStyle/>
          <a:p>
            <a:r>
              <a:rPr lang="en-US" dirty="0"/>
              <a:t>Example</a:t>
            </a:r>
          </a:p>
        </p:txBody>
      </p:sp>
      <p:pic>
        <p:nvPicPr>
          <p:cNvPr id="6" name="Content Placeholder 5" descr="Screen Shot 2014-02-05 at 10.10.15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72090" b="-72090"/>
          <a:stretch>
            <a:fillRect/>
          </a:stretch>
        </p:blipFill>
        <p:spPr/>
      </p:pic>
    </p:spTree>
    <p:extLst>
      <p:ext uri="{BB962C8B-B14F-4D97-AF65-F5344CB8AC3E}">
        <p14:creationId xmlns:p14="http://schemas.microsoft.com/office/powerpoint/2010/main" val="38150080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Frame Events</a:t>
            </a:r>
          </a:p>
        </p:txBody>
      </p:sp>
      <p:sp>
        <p:nvSpPr>
          <p:cNvPr id="3" name="Content Placeholder 2"/>
          <p:cNvSpPr>
            <a:spLocks noGrp="1"/>
          </p:cNvSpPr>
          <p:nvPr>
            <p:ph sz="quarter" idx="13"/>
          </p:nvPr>
        </p:nvSpPr>
        <p:spPr/>
        <p:txBody>
          <a:bodyPr>
            <a:normAutofit lnSpcReduction="10000"/>
          </a:bodyPr>
          <a:lstStyle/>
          <a:p>
            <a:endParaRPr lang="en-US" dirty="0"/>
          </a:p>
        </p:txBody>
      </p:sp>
      <p:sp>
        <p:nvSpPr>
          <p:cNvPr id="4" name="Content Placeholder 3"/>
          <p:cNvSpPr>
            <a:spLocks noGrp="1"/>
          </p:cNvSpPr>
          <p:nvPr>
            <p:ph idx="1"/>
          </p:nvPr>
        </p:nvSpPr>
        <p:spPr/>
        <p:txBody>
          <a:bodyPr/>
          <a:lstStyle/>
          <a:p>
            <a:r>
              <a:rPr lang="en-US" b="1" dirty="0"/>
              <a:t>Frame events </a:t>
            </a:r>
            <a:r>
              <a:rPr lang="en-US" dirty="0"/>
              <a:t>are the events related to the browser frame that contains your web page.</a:t>
            </a:r>
          </a:p>
          <a:p>
            <a:r>
              <a:rPr lang="en-US" dirty="0"/>
              <a:t>The most important event is the </a:t>
            </a:r>
            <a:r>
              <a:rPr lang="en-US" b="1" dirty="0" err="1"/>
              <a:t>onload</a:t>
            </a:r>
            <a:r>
              <a:rPr lang="en-US" dirty="0"/>
              <a:t> event, which tells us an object is loaded and therefore ready to work with. If the code attempts to set up a listener on this not-yet-loaded &lt;div&gt;, then an error will be triggered.</a:t>
            </a:r>
          </a:p>
          <a:p>
            <a:r>
              <a:rPr lang="en-US" dirty="0" err="1"/>
              <a:t>window</a:t>
            </a:r>
            <a:r>
              <a:rPr lang="en-US" dirty="0" err="1">
                <a:solidFill>
                  <a:schemeClr val="accent2"/>
                </a:solidFill>
              </a:rPr>
              <a:t>.onload</a:t>
            </a:r>
            <a:r>
              <a:rPr lang="en-US" dirty="0"/>
              <a:t>= function(){</a:t>
            </a:r>
          </a:p>
          <a:p>
            <a:r>
              <a:rPr lang="en-US" i="1" dirty="0"/>
              <a:t>	</a:t>
            </a:r>
            <a:r>
              <a:rPr lang="en-US" i="1" dirty="0">
                <a:solidFill>
                  <a:schemeClr val="accent1"/>
                </a:solidFill>
              </a:rPr>
              <a:t>//all JavaScript initialization here.</a:t>
            </a:r>
          </a:p>
          <a:p>
            <a:r>
              <a:rPr lang="en-US" dirty="0"/>
              <a:t>}</a:t>
            </a:r>
          </a:p>
        </p:txBody>
      </p:sp>
    </p:spTree>
    <p:extLst>
      <p:ext uri="{BB962C8B-B14F-4D97-AF65-F5344CB8AC3E}">
        <p14:creationId xmlns:p14="http://schemas.microsoft.com/office/powerpoint/2010/main" val="3177210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Frameworks</a:t>
            </a:r>
          </a:p>
        </p:txBody>
      </p:sp>
      <p:pic>
        <p:nvPicPr>
          <p:cNvPr id="5" name="Content Placeholder 4" descr="4071506007.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3949" r="-3949"/>
          <a:stretch>
            <a:fillRect/>
          </a:stretch>
        </p:blipFill>
        <p:spPr/>
      </p:pic>
      <p:sp>
        <p:nvSpPr>
          <p:cNvPr id="4" name="Content Placeholder 3"/>
          <p:cNvSpPr>
            <a:spLocks noGrp="1"/>
          </p:cNvSpPr>
          <p:nvPr>
            <p:ph sz="quarter" idx="13"/>
          </p:nvPr>
        </p:nvSpPr>
        <p:spPr/>
        <p:txBody>
          <a:bodyPr>
            <a:normAutofit lnSpcReduction="10000"/>
          </a:bodyPr>
          <a:lstStyle/>
          <a:p>
            <a:r>
              <a:rPr lang="en-US" dirty="0"/>
              <a:t>Lots of this is done for you, once you get the basics</a:t>
            </a:r>
          </a:p>
        </p:txBody>
      </p:sp>
    </p:spTree>
    <p:extLst>
      <p:ext uri="{BB962C8B-B14F-4D97-AF65-F5344CB8AC3E}">
        <p14:creationId xmlns:p14="http://schemas.microsoft.com/office/powerpoint/2010/main" val="1175661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Frame Events</a:t>
            </a:r>
          </a:p>
        </p:txBody>
      </p:sp>
      <p:sp>
        <p:nvSpPr>
          <p:cNvPr id="3" name="Content Placeholder 2"/>
          <p:cNvSpPr>
            <a:spLocks noGrp="1"/>
          </p:cNvSpPr>
          <p:nvPr>
            <p:ph sz="quarter" idx="13"/>
          </p:nvPr>
        </p:nvSpPr>
        <p:spPr/>
        <p:txBody>
          <a:bodyPr>
            <a:normAutofit lnSpcReduction="10000"/>
          </a:bodyPr>
          <a:lstStyle/>
          <a:p>
            <a:r>
              <a:rPr lang="en-US" dirty="0"/>
              <a:t>Table of frame events</a:t>
            </a:r>
          </a:p>
        </p:txBody>
      </p:sp>
      <p:graphicFrame>
        <p:nvGraphicFramePr>
          <p:cNvPr id="6" name="Content Placeholder 5"/>
          <p:cNvGraphicFramePr>
            <a:graphicFrameLocks noGrp="1"/>
          </p:cNvGraphicFramePr>
          <p:nvPr>
            <p:ph idx="1"/>
          </p:nvPr>
        </p:nvGraphicFramePr>
        <p:xfrm>
          <a:off x="1066800" y="1676400"/>
          <a:ext cx="6324600" cy="3657599"/>
        </p:xfrm>
        <a:graphic>
          <a:graphicData uri="http://schemas.openxmlformats.org/drawingml/2006/table">
            <a:tbl>
              <a:tblPr firstRow="1" firstCol="1">
                <a:tableStyleId>{5C22544A-7EE6-4342-B048-85BDC9FD1C3A}</a:tableStyleId>
              </a:tblPr>
              <a:tblGrid>
                <a:gridCol w="1372438">
                  <a:extLst>
                    <a:ext uri="{9D8B030D-6E8A-4147-A177-3AD203B41FA5}">
                      <a16:colId xmlns:a16="http://schemas.microsoft.com/office/drawing/2014/main" val="20000"/>
                    </a:ext>
                  </a:extLst>
                </a:gridCol>
                <a:gridCol w="4952162">
                  <a:extLst>
                    <a:ext uri="{9D8B030D-6E8A-4147-A177-3AD203B41FA5}">
                      <a16:colId xmlns:a16="http://schemas.microsoft.com/office/drawing/2014/main" val="20001"/>
                    </a:ext>
                  </a:extLst>
                </a:gridCol>
              </a:tblGrid>
              <a:tr h="559373">
                <a:tc>
                  <a:txBody>
                    <a:bodyPr/>
                    <a:lstStyle/>
                    <a:p>
                      <a:pPr>
                        <a:lnSpc>
                          <a:spcPts val="1600"/>
                        </a:lnSpc>
                        <a:spcAft>
                          <a:spcPts val="1400"/>
                        </a:spcAft>
                      </a:pPr>
                      <a:r>
                        <a:rPr lang="en-CA" sz="1800"/>
                        <a:t>Event</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a:t>Description</a:t>
                      </a:r>
                      <a:endParaRPr lang="en-CA" sz="18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onabort</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a:t>An object was stopped from loading</a:t>
                      </a:r>
                      <a:endParaRPr lang="en-CA" sz="12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onerror</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An object or image did not properly load</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onload</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When a document or object has been loaded </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onresize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The document view was resized</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onscroll</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The document view was scrolled</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onunload</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The document has unloaded</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517695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Forms</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8</a:t>
            </a:r>
            <a:r>
              <a:rPr lang="en-US" dirty="0"/>
              <a:t> of 8</a:t>
            </a:r>
            <a:endParaRPr lang="en-US" dirty="0">
              <a:solidFill>
                <a:schemeClr val="tx1"/>
              </a:solidFill>
            </a:endParaRPr>
          </a:p>
        </p:txBody>
      </p:sp>
    </p:spTree>
    <p:extLst>
      <p:ext uri="{BB962C8B-B14F-4D97-AF65-F5344CB8AC3E}">
        <p14:creationId xmlns:p14="http://schemas.microsoft.com/office/powerpoint/2010/main" val="21110405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3" name="Content Placeholder 2"/>
          <p:cNvSpPr>
            <a:spLocks noGrp="1"/>
          </p:cNvSpPr>
          <p:nvPr>
            <p:ph idx="1"/>
          </p:nvPr>
        </p:nvSpPr>
        <p:spPr/>
        <p:txBody>
          <a:bodyPr/>
          <a:lstStyle/>
          <a:p>
            <a:r>
              <a:rPr lang="en-US" dirty="0"/>
              <a:t>Writing code to </a:t>
            </a:r>
            <a:r>
              <a:rPr lang="en-US" dirty="0" err="1"/>
              <a:t>prevalidate</a:t>
            </a:r>
            <a:r>
              <a:rPr lang="en-US" dirty="0"/>
              <a:t> forms on the client side will reduce the number of incorrect submissions, thereby reducing server load.</a:t>
            </a:r>
          </a:p>
          <a:p>
            <a:r>
              <a:rPr lang="en-US" dirty="0"/>
              <a:t>There are a number of common validation activities including email validation, number validation, and data validation.</a:t>
            </a:r>
          </a:p>
        </p:txBody>
      </p:sp>
      <p:sp>
        <p:nvSpPr>
          <p:cNvPr id="4" name="Content Placeholder 3"/>
          <p:cNvSpPr>
            <a:spLocks noGrp="1"/>
          </p:cNvSpPr>
          <p:nvPr>
            <p:ph sz="quarter" idx="13"/>
          </p:nvPr>
        </p:nvSpPr>
        <p:spPr/>
        <p:txBody>
          <a:bodyPr>
            <a:normAutofit lnSpcReduction="10000"/>
          </a:bodyPr>
          <a:lstStyle/>
          <a:p>
            <a:r>
              <a:rPr lang="en-US" dirty="0"/>
              <a:t>You mean pre-validating right?</a:t>
            </a:r>
          </a:p>
        </p:txBody>
      </p:sp>
    </p:spTree>
    <p:extLst>
      <p:ext uri="{BB962C8B-B14F-4D97-AF65-F5344CB8AC3E}">
        <p14:creationId xmlns:p14="http://schemas.microsoft.com/office/powerpoint/2010/main" val="4416911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4" name="Content Placeholder 3"/>
          <p:cNvSpPr>
            <a:spLocks noGrp="1"/>
          </p:cNvSpPr>
          <p:nvPr>
            <p:ph sz="quarter" idx="13"/>
          </p:nvPr>
        </p:nvSpPr>
        <p:spPr/>
        <p:txBody>
          <a:bodyPr>
            <a:normAutofit lnSpcReduction="10000"/>
          </a:bodyPr>
          <a:lstStyle/>
          <a:p>
            <a:r>
              <a:rPr lang="en-US" dirty="0"/>
              <a:t>Empty field</a:t>
            </a:r>
          </a:p>
        </p:txBody>
      </p:sp>
      <p:pic>
        <p:nvPicPr>
          <p:cNvPr id="6" name="Content Placeholder 5" descr="Screen Shot 2014-02-05 at 10.13.23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48229" b="-48229"/>
          <a:stretch>
            <a:fillRect/>
          </a:stretch>
        </p:blipFill>
        <p:spPr>
          <a:xfrm>
            <a:off x="557562" y="1295400"/>
            <a:ext cx="6681438" cy="4724400"/>
          </a:xfrm>
        </p:spPr>
      </p:pic>
    </p:spTree>
    <p:extLst>
      <p:ext uri="{BB962C8B-B14F-4D97-AF65-F5344CB8AC3E}">
        <p14:creationId xmlns:p14="http://schemas.microsoft.com/office/powerpoint/2010/main" val="36938726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4" name="Content Placeholder 3"/>
          <p:cNvSpPr>
            <a:spLocks noGrp="1"/>
          </p:cNvSpPr>
          <p:nvPr>
            <p:ph sz="quarter" idx="13"/>
          </p:nvPr>
        </p:nvSpPr>
        <p:spPr/>
        <p:txBody>
          <a:bodyPr>
            <a:normAutofit lnSpcReduction="10000"/>
          </a:bodyPr>
          <a:lstStyle/>
          <a:p>
            <a:r>
              <a:rPr lang="en-US" dirty="0"/>
              <a:t>Empty field</a:t>
            </a:r>
          </a:p>
        </p:txBody>
      </p:sp>
      <p:sp>
        <p:nvSpPr>
          <p:cNvPr id="3" name="Content Placeholder 2"/>
          <p:cNvSpPr>
            <a:spLocks noGrp="1"/>
          </p:cNvSpPr>
          <p:nvPr>
            <p:ph idx="1"/>
          </p:nvPr>
        </p:nvSpPr>
        <p:spPr/>
        <p:txBody>
          <a:bodyPr/>
          <a:lstStyle/>
          <a:p>
            <a:r>
              <a:rPr lang="en-US" dirty="0"/>
              <a:t>If you want to ensure a checkbox is ticked, use code like that below.</a:t>
            </a:r>
          </a:p>
          <a:p>
            <a:r>
              <a:rPr lang="en-US" dirty="0" err="1"/>
              <a:t>var</a:t>
            </a:r>
            <a:r>
              <a:rPr lang="en-US" dirty="0"/>
              <a:t> </a:t>
            </a:r>
            <a:r>
              <a:rPr lang="en-US" dirty="0" err="1"/>
              <a:t>inputField</a:t>
            </a:r>
            <a:r>
              <a:rPr lang="en-US" dirty="0"/>
              <a:t>=</a:t>
            </a:r>
            <a:r>
              <a:rPr lang="en-US" dirty="0" err="1"/>
              <a:t>document.getElementByID</a:t>
            </a:r>
            <a:r>
              <a:rPr lang="en-US" dirty="0"/>
              <a:t>("license");</a:t>
            </a:r>
          </a:p>
          <a:p>
            <a:r>
              <a:rPr lang="en-US" dirty="0"/>
              <a:t>if (</a:t>
            </a:r>
            <a:r>
              <a:rPr lang="en-US" dirty="0" err="1"/>
              <a:t>inputField.type</a:t>
            </a:r>
            <a:r>
              <a:rPr lang="en-US" dirty="0"/>
              <a:t>=="checkbox"){</a:t>
            </a:r>
          </a:p>
          <a:p>
            <a:r>
              <a:rPr lang="en-US" dirty="0"/>
              <a:t>	if (</a:t>
            </a:r>
            <a:r>
              <a:rPr lang="en-US" dirty="0" err="1"/>
              <a:t>inputField.checked</a:t>
            </a:r>
            <a:r>
              <a:rPr lang="en-US" dirty="0"/>
              <a:t>)</a:t>
            </a:r>
          </a:p>
          <a:p>
            <a:r>
              <a:rPr lang="en-US" i="1" dirty="0"/>
              <a:t>		</a:t>
            </a:r>
            <a:r>
              <a:rPr lang="en-US" i="1" dirty="0">
                <a:solidFill>
                  <a:schemeClr val="accent1"/>
                </a:solidFill>
              </a:rPr>
              <a:t>//Now we know the box is checked</a:t>
            </a:r>
          </a:p>
          <a:p>
            <a:r>
              <a:rPr lang="en-US" dirty="0"/>
              <a:t>}</a:t>
            </a:r>
          </a:p>
        </p:txBody>
      </p:sp>
    </p:spTree>
    <p:extLst>
      <p:ext uri="{BB962C8B-B14F-4D97-AF65-F5344CB8AC3E}">
        <p14:creationId xmlns:p14="http://schemas.microsoft.com/office/powerpoint/2010/main" val="18700041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4" name="Content Placeholder 3"/>
          <p:cNvSpPr>
            <a:spLocks noGrp="1"/>
          </p:cNvSpPr>
          <p:nvPr>
            <p:ph sz="quarter" idx="13"/>
          </p:nvPr>
        </p:nvSpPr>
        <p:spPr/>
        <p:txBody>
          <a:bodyPr>
            <a:normAutofit lnSpcReduction="10000"/>
          </a:bodyPr>
          <a:lstStyle/>
          <a:p>
            <a:r>
              <a:rPr lang="en-US" dirty="0"/>
              <a:t>Number Validation</a:t>
            </a:r>
          </a:p>
        </p:txBody>
      </p:sp>
      <p:pic>
        <p:nvPicPr>
          <p:cNvPr id="6" name="Content Placeholder 5" descr="Screen Shot 2014-02-05 at 10.14.52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147512" b="-147512"/>
          <a:stretch>
            <a:fillRect/>
          </a:stretch>
        </p:blipFill>
        <p:spPr>
          <a:xfrm>
            <a:off x="615267" y="1219200"/>
            <a:ext cx="7004733" cy="4953000"/>
          </a:xfrm>
        </p:spPr>
      </p:pic>
    </p:spTree>
    <p:extLst>
      <p:ext uri="{BB962C8B-B14F-4D97-AF65-F5344CB8AC3E}">
        <p14:creationId xmlns:p14="http://schemas.microsoft.com/office/powerpoint/2010/main" val="13217280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Notifying the User</a:t>
            </a:r>
          </a:p>
        </p:txBody>
      </p:sp>
      <p:sp>
        <p:nvSpPr>
          <p:cNvPr id="4" name="Content Placeholder 3"/>
          <p:cNvSpPr>
            <a:spLocks noGrp="1"/>
          </p:cNvSpPr>
          <p:nvPr>
            <p:ph sz="quarter" idx="13"/>
          </p:nvPr>
        </p:nvSpPr>
        <p:spPr/>
        <p:txBody>
          <a:bodyPr>
            <a:normAutofit lnSpcReduction="10000"/>
          </a:bodyPr>
          <a:lstStyle/>
          <a:p>
            <a:r>
              <a:rPr lang="en-US" dirty="0"/>
              <a:t>What’s wrong, where is it, and how to fix it.</a:t>
            </a:r>
          </a:p>
        </p:txBody>
      </p:sp>
      <p:pic>
        <p:nvPicPr>
          <p:cNvPr id="6" name="Content Placeholder 5" descr="4071512002.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7947" b="-7947"/>
          <a:stretch>
            <a:fillRect/>
          </a:stretch>
        </p:blipFill>
        <p:spPr>
          <a:xfrm>
            <a:off x="202702" y="1143001"/>
            <a:ext cx="8179298" cy="5029200"/>
          </a:xfrm>
        </p:spPr>
      </p:pic>
    </p:spTree>
    <p:extLst>
      <p:ext uri="{BB962C8B-B14F-4D97-AF65-F5344CB8AC3E}">
        <p14:creationId xmlns:p14="http://schemas.microsoft.com/office/powerpoint/2010/main" val="42577073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Input Validation</a:t>
            </a:r>
          </a:p>
        </p:txBody>
      </p:sp>
      <p:sp>
        <p:nvSpPr>
          <p:cNvPr id="3" name="Content Placeholder 2"/>
          <p:cNvSpPr>
            <a:spLocks noGrp="1"/>
          </p:cNvSpPr>
          <p:nvPr>
            <p:ph idx="1"/>
          </p:nvPr>
        </p:nvSpPr>
        <p:spPr/>
        <p:txBody>
          <a:bodyPr>
            <a:normAutofit/>
          </a:bodyPr>
          <a:lstStyle/>
          <a:p>
            <a:pPr marL="342900" indent="-342900">
              <a:buFont typeface="Arial"/>
              <a:buChar char="•"/>
            </a:pPr>
            <a:r>
              <a:rPr lang="en-US" b="1" dirty="0"/>
              <a:t>Required information</a:t>
            </a:r>
            <a:r>
              <a:rPr lang="en-US" dirty="0"/>
              <a:t>. Some data fields just cannot be left empty. For instance, the principal name of things or people is usually a required field. Other fields such as emails, phones, or passwords are typically required values.</a:t>
            </a:r>
          </a:p>
          <a:p>
            <a:pPr marL="342900" indent="-342900">
              <a:buFont typeface="Arial"/>
              <a:buChar char="•"/>
            </a:pPr>
            <a:r>
              <a:rPr lang="en-US" b="1" dirty="0"/>
              <a:t>Correct data type</a:t>
            </a:r>
            <a:r>
              <a:rPr lang="en-US" dirty="0"/>
              <a:t>. Some input fields must follow the rules for its data type in order to be considered valid.</a:t>
            </a:r>
          </a:p>
          <a:p>
            <a:pPr marL="342900" indent="-342900">
              <a:buFont typeface="Arial"/>
              <a:buChar char="•"/>
            </a:pPr>
            <a:r>
              <a:rPr lang="en-US" b="1" dirty="0"/>
              <a:t>Correct format</a:t>
            </a:r>
            <a:r>
              <a:rPr lang="en-US" dirty="0"/>
              <a:t>. Some information, such as postal codes, credit card numbers, and social security numbers have to follow certain pattern rules.</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20946831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Input Validation</a:t>
            </a:r>
          </a:p>
        </p:txBody>
      </p:sp>
      <p:sp>
        <p:nvSpPr>
          <p:cNvPr id="3" name="Content Placeholder 2"/>
          <p:cNvSpPr>
            <a:spLocks noGrp="1"/>
          </p:cNvSpPr>
          <p:nvPr>
            <p:ph idx="1"/>
          </p:nvPr>
        </p:nvSpPr>
        <p:spPr/>
        <p:txBody>
          <a:bodyPr>
            <a:normAutofit/>
          </a:bodyPr>
          <a:lstStyle/>
          <a:p>
            <a:pPr marL="342900" indent="-342900">
              <a:buFont typeface="Arial"/>
              <a:buChar char="•"/>
            </a:pPr>
            <a:r>
              <a:rPr lang="en-US" b="1" dirty="0"/>
              <a:t>Comparison</a:t>
            </a:r>
            <a:r>
              <a:rPr lang="en-US" dirty="0"/>
              <a:t>. Perhaps the most common example of this type of validation is entering passwords: most sites require the user to enter the password twice to ensure the two entered values are identical. </a:t>
            </a:r>
          </a:p>
          <a:p>
            <a:pPr marL="342900" indent="-342900">
              <a:buFont typeface="Arial"/>
              <a:buChar char="•"/>
            </a:pPr>
            <a:r>
              <a:rPr lang="en-US" b="1" dirty="0"/>
              <a:t>Range check</a:t>
            </a:r>
            <a:r>
              <a:rPr lang="en-US" dirty="0"/>
              <a:t>. Information such as numbers and dates have infinite possible values. However, most systems need numbers and dates to fall within realistic ranges. </a:t>
            </a:r>
          </a:p>
          <a:p>
            <a:pPr marL="342900" indent="-342900">
              <a:buFont typeface="Arial"/>
              <a:buChar char="•"/>
            </a:pPr>
            <a:r>
              <a:rPr lang="en-US" b="1" dirty="0"/>
              <a:t>Custom</a:t>
            </a:r>
            <a:r>
              <a:rPr lang="en-US" dirty="0"/>
              <a:t>. Some validations are more complex and are unique to a particular application</a:t>
            </a:r>
          </a:p>
        </p:txBody>
      </p:sp>
      <p:sp>
        <p:nvSpPr>
          <p:cNvPr id="4" name="Content Placeholder 3"/>
          <p:cNvSpPr>
            <a:spLocks noGrp="1"/>
          </p:cNvSpPr>
          <p:nvPr>
            <p:ph sz="quarter" idx="13"/>
          </p:nvPr>
        </p:nvSpPr>
        <p:spPr/>
        <p:txBody>
          <a:bodyPr>
            <a:normAutofit lnSpcReduction="10000"/>
          </a:bodyPr>
          <a:lstStyle/>
          <a:p>
            <a:r>
              <a:rPr lang="en-US" dirty="0"/>
              <a:t>Continued</a:t>
            </a:r>
          </a:p>
        </p:txBody>
      </p:sp>
    </p:spTree>
    <p:extLst>
      <p:ext uri="{BB962C8B-B14F-4D97-AF65-F5344CB8AC3E}">
        <p14:creationId xmlns:p14="http://schemas.microsoft.com/office/powerpoint/2010/main" val="35949515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Notifying the User</a:t>
            </a:r>
          </a:p>
        </p:txBody>
      </p:sp>
      <p:sp>
        <p:nvSpPr>
          <p:cNvPr id="3" name="Content Placeholder 2"/>
          <p:cNvSpPr>
            <a:spLocks noGrp="1"/>
          </p:cNvSpPr>
          <p:nvPr>
            <p:ph idx="1"/>
          </p:nvPr>
        </p:nvSpPr>
        <p:spPr/>
        <p:txBody>
          <a:bodyPr>
            <a:normAutofit/>
          </a:bodyPr>
          <a:lstStyle/>
          <a:p>
            <a:pPr marL="342900" indent="-342900">
              <a:buFont typeface="Arial"/>
              <a:buChar char="•"/>
            </a:pPr>
            <a:r>
              <a:rPr lang="en-US" b="1" dirty="0"/>
              <a:t>What is the problem? </a:t>
            </a:r>
            <a:r>
              <a:rPr lang="en-US" dirty="0"/>
              <a:t>Users do not want to read lengthy messages to determine what needs to be changed. They need to receive a visually clear and textually concise message. </a:t>
            </a:r>
          </a:p>
          <a:p>
            <a:pPr marL="342900" indent="-342900">
              <a:buFont typeface="Arial"/>
              <a:buChar char="•"/>
            </a:pPr>
            <a:r>
              <a:rPr lang="en-US" b="1" dirty="0"/>
              <a:t>Where is the problem? </a:t>
            </a:r>
            <a:r>
              <a:rPr lang="en-US" dirty="0"/>
              <a:t>Some type of error indication should be located near the field that generated the problem. </a:t>
            </a:r>
          </a:p>
          <a:p>
            <a:pPr marL="342900" indent="-342900">
              <a:buFont typeface="Arial"/>
              <a:buChar char="•"/>
            </a:pPr>
            <a:r>
              <a:rPr lang="en-US" b="1" dirty="0"/>
              <a:t>If appropriate, how do I fix it? </a:t>
            </a:r>
            <a:r>
              <a:rPr lang="en-US" dirty="0"/>
              <a:t>For instance, don’t just tell the user that a date is in the wrong format, tell him or her what format you are expecting, such as “The date should be in </a:t>
            </a:r>
            <a:r>
              <a:rPr lang="en-US" dirty="0" err="1"/>
              <a:t>yy</a:t>
            </a:r>
            <a:r>
              <a:rPr lang="en-US" dirty="0"/>
              <a:t>/mm/</a:t>
            </a:r>
            <a:r>
              <a:rPr lang="en-US" dirty="0" err="1"/>
              <a:t>dd</a:t>
            </a:r>
            <a:r>
              <a:rPr lang="en-US" dirty="0"/>
              <a:t> format.”</a:t>
            </a:r>
          </a:p>
        </p:txBody>
      </p:sp>
      <p:sp>
        <p:nvSpPr>
          <p:cNvPr id="4" name="Content Placeholder 3"/>
          <p:cNvSpPr>
            <a:spLocks noGrp="1"/>
          </p:cNvSpPr>
          <p:nvPr>
            <p:ph sz="quarter" idx="13"/>
          </p:nvPr>
        </p:nvSpPr>
        <p:spPr/>
        <p:txBody>
          <a:bodyPr>
            <a:normAutofit lnSpcReduction="10000"/>
          </a:bodyPr>
          <a:lstStyle/>
          <a:p>
            <a:r>
              <a:rPr lang="en-US" dirty="0"/>
              <a:t>We found an error, now what?</a:t>
            </a:r>
          </a:p>
        </p:txBody>
      </p:sp>
    </p:spTree>
    <p:extLst>
      <p:ext uri="{BB962C8B-B14F-4D97-AF65-F5344CB8AC3E}">
        <p14:creationId xmlns:p14="http://schemas.microsoft.com/office/powerpoint/2010/main" val="4238512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Where Does </a:t>
            </a:r>
            <a:r>
              <a:rPr lang="en-US" dirty="0" err="1"/>
              <a:t>Javascript</a:t>
            </a:r>
            <a:r>
              <a:rPr lang="en-US" dirty="0"/>
              <a:t> GO?</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3</a:t>
            </a:r>
            <a:r>
              <a:rPr lang="en-US" dirty="0"/>
              <a:t> of 8</a:t>
            </a:r>
            <a:endParaRPr lang="en-US" dirty="0">
              <a:solidFill>
                <a:schemeClr val="tx1"/>
              </a:solidFill>
            </a:endParaRPr>
          </a:p>
        </p:txBody>
      </p:sp>
    </p:spTree>
    <p:extLst>
      <p:ext uri="{BB962C8B-B14F-4D97-AF65-F5344CB8AC3E}">
        <p14:creationId xmlns:p14="http://schemas.microsoft.com/office/powerpoint/2010/main" val="20915733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Another illustrative examples</a:t>
            </a:r>
          </a:p>
        </p:txBody>
      </p:sp>
      <p:sp>
        <p:nvSpPr>
          <p:cNvPr id="4" name="Content Placeholder 3"/>
          <p:cNvSpPr>
            <a:spLocks noGrp="1"/>
          </p:cNvSpPr>
          <p:nvPr>
            <p:ph sz="quarter" idx="13"/>
          </p:nvPr>
        </p:nvSpPr>
        <p:spPr/>
        <p:txBody>
          <a:bodyPr>
            <a:normAutofit lnSpcReduction="10000"/>
          </a:bodyPr>
          <a:lstStyle/>
          <a:p>
            <a:r>
              <a:rPr lang="en-US" dirty="0"/>
              <a:t>What’s wrong, where is it, and how to fix it.</a:t>
            </a:r>
          </a:p>
        </p:txBody>
      </p:sp>
      <p:pic>
        <p:nvPicPr>
          <p:cNvPr id="5" name="Content Placeholder 4" descr="4071512003.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14806" b="-14806"/>
          <a:stretch>
            <a:fillRect/>
          </a:stretch>
        </p:blipFill>
        <p:spPr>
          <a:xfrm>
            <a:off x="304800" y="838200"/>
            <a:ext cx="8001000" cy="5657454"/>
          </a:xfrm>
        </p:spPr>
      </p:pic>
    </p:spTree>
    <p:extLst>
      <p:ext uri="{BB962C8B-B14F-4D97-AF65-F5344CB8AC3E}">
        <p14:creationId xmlns:p14="http://schemas.microsoft.com/office/powerpoint/2010/main" val="30643635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reduce validation errors</a:t>
            </a:r>
          </a:p>
        </p:txBody>
      </p:sp>
      <p:sp>
        <p:nvSpPr>
          <p:cNvPr id="4" name="Content Placeholder 3"/>
          <p:cNvSpPr>
            <a:spLocks noGrp="1"/>
          </p:cNvSpPr>
          <p:nvPr>
            <p:ph sz="quarter" idx="13"/>
          </p:nvPr>
        </p:nvSpPr>
        <p:spPr/>
        <p:txBody>
          <a:bodyPr>
            <a:normAutofit lnSpcReduction="10000"/>
          </a:bodyPr>
          <a:lstStyle/>
          <a:p>
            <a:r>
              <a:rPr lang="en-US" dirty="0"/>
              <a:t>An ounce of prevention is worth a pound of cure</a:t>
            </a:r>
          </a:p>
        </p:txBody>
      </p:sp>
      <p:sp>
        <p:nvSpPr>
          <p:cNvPr id="9" name="Content Placeholder 8"/>
          <p:cNvSpPr>
            <a:spLocks noGrp="1"/>
          </p:cNvSpPr>
          <p:nvPr>
            <p:ph idx="1"/>
          </p:nvPr>
        </p:nvSpPr>
        <p:spPr/>
        <p:txBody>
          <a:bodyPr/>
          <a:lstStyle/>
          <a:p>
            <a:pPr marL="342900" indent="-342900">
              <a:buFont typeface="Arial"/>
              <a:buChar char="•"/>
            </a:pPr>
            <a:r>
              <a:rPr lang="en-US" dirty="0"/>
              <a:t>Using pop-up JavaScript alert (or other popup) messages</a:t>
            </a:r>
          </a:p>
          <a:p>
            <a:pPr marL="342900" indent="-342900">
              <a:buFont typeface="Arial"/>
              <a:buChar char="•"/>
            </a:pPr>
            <a:r>
              <a:rPr lang="en-US" dirty="0"/>
              <a:t>Provide textual hints to the user on the form itself</a:t>
            </a:r>
          </a:p>
          <a:p>
            <a:pPr marL="342900" indent="-342900">
              <a:buFont typeface="Arial"/>
              <a:buChar char="•"/>
            </a:pPr>
            <a:r>
              <a:rPr lang="en-US" dirty="0"/>
              <a:t>Using tool tips or pop-overs to display context-sensitive help about the expected input</a:t>
            </a:r>
          </a:p>
          <a:p>
            <a:pPr marL="342900" indent="-342900">
              <a:buFont typeface="Arial"/>
              <a:buChar char="•"/>
            </a:pPr>
            <a:r>
              <a:rPr lang="en-US" dirty="0"/>
              <a:t>a JavaScript-based mask</a:t>
            </a:r>
          </a:p>
        </p:txBody>
      </p:sp>
    </p:spTree>
    <p:extLst>
      <p:ext uri="{BB962C8B-B14F-4D97-AF65-F5344CB8AC3E}">
        <p14:creationId xmlns:p14="http://schemas.microsoft.com/office/powerpoint/2010/main" val="26821038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reduce validation errors</a:t>
            </a:r>
          </a:p>
        </p:txBody>
      </p:sp>
      <p:sp>
        <p:nvSpPr>
          <p:cNvPr id="4" name="Content Placeholder 3"/>
          <p:cNvSpPr>
            <a:spLocks noGrp="1"/>
          </p:cNvSpPr>
          <p:nvPr>
            <p:ph sz="quarter" idx="13"/>
          </p:nvPr>
        </p:nvSpPr>
        <p:spPr/>
        <p:txBody>
          <a:bodyPr>
            <a:normAutofit lnSpcReduction="10000"/>
          </a:bodyPr>
          <a:lstStyle/>
          <a:p>
            <a:r>
              <a:rPr lang="en-US" dirty="0"/>
              <a:t>An ounce of prevention is worth a pound of cure</a:t>
            </a:r>
          </a:p>
        </p:txBody>
      </p:sp>
      <p:pic>
        <p:nvPicPr>
          <p:cNvPr id="8" name="Content Placeholder 7" descr="4071512004.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11959" r="-11959"/>
          <a:stretch>
            <a:fillRect/>
          </a:stretch>
        </p:blipFill>
        <p:spPr/>
      </p:pic>
    </p:spTree>
    <p:extLst>
      <p:ext uri="{BB962C8B-B14F-4D97-AF65-F5344CB8AC3E}">
        <p14:creationId xmlns:p14="http://schemas.microsoft.com/office/powerpoint/2010/main" val="32273129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reduce validation errors</a:t>
            </a:r>
          </a:p>
        </p:txBody>
      </p:sp>
      <p:sp>
        <p:nvSpPr>
          <p:cNvPr id="4" name="Content Placeholder 3"/>
          <p:cNvSpPr>
            <a:spLocks noGrp="1"/>
          </p:cNvSpPr>
          <p:nvPr>
            <p:ph sz="quarter" idx="13"/>
          </p:nvPr>
        </p:nvSpPr>
        <p:spPr/>
        <p:txBody>
          <a:bodyPr>
            <a:normAutofit lnSpcReduction="10000"/>
          </a:bodyPr>
          <a:lstStyle/>
          <a:p>
            <a:r>
              <a:rPr lang="en-US" dirty="0"/>
              <a:t>Tool Tips and popovers</a:t>
            </a:r>
          </a:p>
        </p:txBody>
      </p:sp>
      <p:pic>
        <p:nvPicPr>
          <p:cNvPr id="5" name="Content Placeholder 4" descr="4071512005.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4074" r="-4074"/>
          <a:stretch>
            <a:fillRect/>
          </a:stretch>
        </p:blipFill>
        <p:spPr/>
      </p:pic>
    </p:spTree>
    <p:extLst>
      <p:ext uri="{BB962C8B-B14F-4D97-AF65-F5344CB8AC3E}">
        <p14:creationId xmlns:p14="http://schemas.microsoft.com/office/powerpoint/2010/main" val="9898069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reduce validation errors</a:t>
            </a:r>
          </a:p>
        </p:txBody>
      </p:sp>
      <p:sp>
        <p:nvSpPr>
          <p:cNvPr id="4" name="Content Placeholder 3"/>
          <p:cNvSpPr>
            <a:spLocks noGrp="1"/>
          </p:cNvSpPr>
          <p:nvPr>
            <p:ph sz="quarter" idx="13"/>
          </p:nvPr>
        </p:nvSpPr>
        <p:spPr/>
        <p:txBody>
          <a:bodyPr>
            <a:normAutofit lnSpcReduction="10000"/>
          </a:bodyPr>
          <a:lstStyle/>
          <a:p>
            <a:r>
              <a:rPr lang="en-US" dirty="0"/>
              <a:t>JavaScript Mask</a:t>
            </a:r>
          </a:p>
        </p:txBody>
      </p:sp>
      <p:pic>
        <p:nvPicPr>
          <p:cNvPr id="6" name="Content Placeholder 5" descr="4071512006.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18902" b="-18902"/>
          <a:stretch>
            <a:fillRect/>
          </a:stretch>
        </p:blipFill>
        <p:spPr/>
      </p:pic>
    </p:spTree>
    <p:extLst>
      <p:ext uri="{BB962C8B-B14F-4D97-AF65-F5344CB8AC3E}">
        <p14:creationId xmlns:p14="http://schemas.microsoft.com/office/powerpoint/2010/main" val="31242748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reduce validation errors</a:t>
            </a:r>
          </a:p>
        </p:txBody>
      </p:sp>
      <p:sp>
        <p:nvSpPr>
          <p:cNvPr id="4" name="Content Placeholder 3"/>
          <p:cNvSpPr>
            <a:spLocks noGrp="1"/>
          </p:cNvSpPr>
          <p:nvPr>
            <p:ph sz="quarter" idx="13"/>
          </p:nvPr>
        </p:nvSpPr>
        <p:spPr/>
        <p:txBody>
          <a:bodyPr>
            <a:normAutofit lnSpcReduction="10000"/>
          </a:bodyPr>
          <a:lstStyle/>
          <a:p>
            <a:r>
              <a:rPr lang="en-US" dirty="0"/>
              <a:t>HTML 5 input types</a:t>
            </a:r>
          </a:p>
        </p:txBody>
      </p:sp>
      <p:sp>
        <p:nvSpPr>
          <p:cNvPr id="3" name="Content Placeholder 2"/>
          <p:cNvSpPr>
            <a:spLocks noGrp="1"/>
          </p:cNvSpPr>
          <p:nvPr>
            <p:ph idx="1"/>
          </p:nvPr>
        </p:nvSpPr>
        <p:spPr>
          <a:xfrm>
            <a:off x="914400" y="1646237"/>
            <a:ext cx="6934200" cy="4525963"/>
          </a:xfrm>
        </p:spPr>
        <p:txBody>
          <a:bodyPr/>
          <a:lstStyle/>
          <a:p>
            <a:r>
              <a:rPr lang="en-US" dirty="0"/>
              <a:t>Many user input errors can be eliminated by choosing a better data entry type than the standard </a:t>
            </a:r>
          </a:p>
          <a:p>
            <a:pPr lvl="1"/>
            <a:r>
              <a:rPr lang="en-US" b="1" dirty="0"/>
              <a:t>&lt;input type="text"&gt;</a:t>
            </a:r>
          </a:p>
          <a:p>
            <a:r>
              <a:rPr lang="en-US" dirty="0"/>
              <a:t>If you need to get a date from the user, use the HTML5</a:t>
            </a:r>
          </a:p>
          <a:p>
            <a:pPr lvl="1"/>
            <a:r>
              <a:rPr lang="en-US" b="1" dirty="0"/>
              <a:t>&lt;input type="date”&gt;</a:t>
            </a:r>
          </a:p>
          <a:p>
            <a:r>
              <a:rPr lang="en-US" dirty="0"/>
              <a:t>If you need a number, use the HTML5 </a:t>
            </a:r>
          </a:p>
          <a:p>
            <a:pPr lvl="1"/>
            <a:r>
              <a:rPr lang="en-US" b="1" dirty="0"/>
              <a:t>&lt;input type="number"&gt;</a:t>
            </a:r>
          </a:p>
        </p:txBody>
      </p:sp>
    </p:spTree>
    <p:extLst>
      <p:ext uri="{BB962C8B-B14F-4D97-AF65-F5344CB8AC3E}">
        <p14:creationId xmlns:p14="http://schemas.microsoft.com/office/powerpoint/2010/main" val="38802612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Submitting Forms</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3" name="Content Placeholder 2"/>
          <p:cNvSpPr>
            <a:spLocks noGrp="1"/>
          </p:cNvSpPr>
          <p:nvPr>
            <p:ph idx="1"/>
          </p:nvPr>
        </p:nvSpPr>
        <p:spPr>
          <a:xfrm>
            <a:off x="914400" y="1646237"/>
            <a:ext cx="7391400" cy="4525963"/>
          </a:xfrm>
        </p:spPr>
        <p:txBody>
          <a:bodyPr/>
          <a:lstStyle/>
          <a:p>
            <a:r>
              <a:rPr lang="en-US" dirty="0"/>
              <a:t>Submitting a form using JavaScript requires having a node variable for the form element. Once the variable, say, </a:t>
            </a:r>
            <a:r>
              <a:rPr lang="en-US" dirty="0" err="1"/>
              <a:t>formExample</a:t>
            </a:r>
            <a:r>
              <a:rPr lang="en-US" dirty="0"/>
              <a:t> is acquired, one can simply call the submit() method:</a:t>
            </a:r>
          </a:p>
          <a:p>
            <a:r>
              <a:rPr lang="en-US" dirty="0" err="1"/>
              <a:t>var</a:t>
            </a:r>
            <a:r>
              <a:rPr lang="en-US" dirty="0"/>
              <a:t> </a:t>
            </a:r>
            <a:r>
              <a:rPr lang="en-US" dirty="0" err="1"/>
              <a:t>formExample</a:t>
            </a:r>
            <a:r>
              <a:rPr lang="en-US" dirty="0"/>
              <a:t> = </a:t>
            </a:r>
            <a:r>
              <a:rPr lang="en-US" dirty="0" err="1"/>
              <a:t>document.getElementById</a:t>
            </a:r>
            <a:r>
              <a:rPr lang="en-US" dirty="0"/>
              <a:t>("</a:t>
            </a:r>
            <a:r>
              <a:rPr lang="en-US" dirty="0" err="1"/>
              <a:t>loginForm</a:t>
            </a:r>
            <a:r>
              <a:rPr lang="en-US" dirty="0"/>
              <a:t>");</a:t>
            </a:r>
          </a:p>
          <a:p>
            <a:r>
              <a:rPr lang="en-US" dirty="0" err="1"/>
              <a:t>formExample.</a:t>
            </a:r>
            <a:r>
              <a:rPr lang="en-US" b="1" dirty="0" err="1">
                <a:solidFill>
                  <a:schemeClr val="accent2"/>
                </a:solidFill>
              </a:rPr>
              <a:t>submit</a:t>
            </a:r>
            <a:r>
              <a:rPr lang="en-US" b="1" dirty="0">
                <a:solidFill>
                  <a:schemeClr val="accent2"/>
                </a:solidFill>
              </a:rPr>
              <a:t>();</a:t>
            </a:r>
          </a:p>
          <a:p>
            <a:r>
              <a:rPr lang="en-US" dirty="0"/>
              <a:t>This is often done in conjunction with calling </a:t>
            </a:r>
            <a:r>
              <a:rPr lang="en-US" b="1" dirty="0" err="1"/>
              <a:t>preventDefault</a:t>
            </a:r>
            <a:r>
              <a:rPr lang="en-US" b="1" dirty="0"/>
              <a:t>() </a:t>
            </a:r>
            <a:r>
              <a:rPr lang="en-US" dirty="0"/>
              <a:t>on the </a:t>
            </a:r>
            <a:r>
              <a:rPr lang="en-US" dirty="0" err="1"/>
              <a:t>onsubmit</a:t>
            </a:r>
            <a:r>
              <a:rPr lang="en-US" dirty="0"/>
              <a:t> event.</a:t>
            </a:r>
            <a:endParaRPr lang="en-US" b="1" dirty="0">
              <a:solidFill>
                <a:schemeClr val="accent2"/>
              </a:solidFill>
            </a:endParaRPr>
          </a:p>
        </p:txBody>
      </p:sp>
    </p:spTree>
    <p:extLst>
      <p:ext uri="{BB962C8B-B14F-4D97-AF65-F5344CB8AC3E}">
        <p14:creationId xmlns:p14="http://schemas.microsoft.com/office/powerpoint/2010/main" val="3844842808"/>
      </p:ext>
    </p:extLst>
  </p:cSld>
  <p:clrMapOvr>
    <a:masterClrMapping/>
  </p:clrMapOvr>
</p:sld>
</file>

<file path=ppt/theme/theme1.xml><?xml version="1.0" encoding="utf-8"?>
<a:theme xmlns:a="http://schemas.openxmlformats.org/drawingml/2006/main" name="Presentation">
  <a:themeElements>
    <a:clrScheme name="Book Palette">
      <a:dk1>
        <a:srgbClr val="404040"/>
      </a:dk1>
      <a:lt1>
        <a:srgbClr val="F3F3E7"/>
      </a:lt1>
      <a:dk2>
        <a:srgbClr val="467082"/>
      </a:dk2>
      <a:lt2>
        <a:srgbClr val="FFFFFF"/>
      </a:lt2>
      <a:accent1>
        <a:srgbClr val="009FDA"/>
      </a:accent1>
      <a:accent2>
        <a:srgbClr val="CE2933"/>
      </a:accent2>
      <a:accent3>
        <a:srgbClr val="E6B120"/>
      </a:accent3>
      <a:accent4>
        <a:srgbClr val="467082"/>
      </a:accent4>
      <a:accent5>
        <a:srgbClr val="F3703A"/>
      </a:accent5>
      <a:accent6>
        <a:srgbClr val="00A651"/>
      </a:accent6>
      <a:hlink>
        <a:srgbClr val="7F7F7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Chapter01-PresentationDistilled</Template>
  <TotalTime>4105</TotalTime>
  <Words>4934</Words>
  <Application>Microsoft Office PowerPoint</Application>
  <PresentationFormat>On-screen Show (4:3)</PresentationFormat>
  <Paragraphs>535</Paragraphs>
  <Slides>96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96</vt:i4>
      </vt:variant>
    </vt:vector>
  </HeadingPairs>
  <TitlesOfParts>
    <vt:vector size="103" baseType="lpstr">
      <vt:lpstr>Arial</vt:lpstr>
      <vt:lpstr>Calibri</vt:lpstr>
      <vt:lpstr>Consolas</vt:lpstr>
      <vt:lpstr>Rockwell</vt:lpstr>
      <vt:lpstr>Rockwell Condensed</vt:lpstr>
      <vt:lpstr>Wingdings</vt:lpstr>
      <vt:lpstr>Presentation</vt:lpstr>
      <vt:lpstr>JavaScript: Client-Side Scripting</vt:lpstr>
      <vt:lpstr>What IS Javascript</vt:lpstr>
      <vt:lpstr>What is JavaScript</vt:lpstr>
      <vt:lpstr>What isn’t JavaScript</vt:lpstr>
      <vt:lpstr>Client-Side Scripting</vt:lpstr>
      <vt:lpstr>Client-Side Scripting</vt:lpstr>
      <vt:lpstr>Client-Side Scripting</vt:lpstr>
      <vt:lpstr>Frameworks</vt:lpstr>
      <vt:lpstr>Where Does Javascript GO?</vt:lpstr>
      <vt:lpstr>Where does JavaScript go?</vt:lpstr>
      <vt:lpstr>Inline JavaScript</vt:lpstr>
      <vt:lpstr>Embedded JavaScript</vt:lpstr>
      <vt:lpstr>External JavaScript</vt:lpstr>
      <vt:lpstr>Syntax</vt:lpstr>
      <vt:lpstr>JavaScript Syntax</vt:lpstr>
      <vt:lpstr>JavaScript’s Reputation</vt:lpstr>
      <vt:lpstr>Variables</vt:lpstr>
      <vt:lpstr>Variables</vt:lpstr>
      <vt:lpstr>Comparison Operators</vt:lpstr>
      <vt:lpstr>Logical Operators</vt:lpstr>
      <vt:lpstr>Conditionals</vt:lpstr>
      <vt:lpstr>Loops</vt:lpstr>
      <vt:lpstr>For Loops</vt:lpstr>
      <vt:lpstr>Functions</vt:lpstr>
      <vt:lpstr>Functions</vt:lpstr>
      <vt:lpstr>Alert</vt:lpstr>
      <vt:lpstr>Error handling in JS</vt:lpstr>
      <vt:lpstr>Using Throw</vt:lpstr>
      <vt:lpstr>Javascript Objects</vt:lpstr>
      <vt:lpstr>JavaScript Objects</vt:lpstr>
      <vt:lpstr>JavaScript Objects</vt:lpstr>
      <vt:lpstr>Constructors</vt:lpstr>
      <vt:lpstr>Properties</vt:lpstr>
      <vt:lpstr>Methods</vt:lpstr>
      <vt:lpstr>Objects Included in JavaScript</vt:lpstr>
      <vt:lpstr>Arrays</vt:lpstr>
      <vt:lpstr>Arrays</vt:lpstr>
      <vt:lpstr>Arrays</vt:lpstr>
      <vt:lpstr>Arrays</vt:lpstr>
      <vt:lpstr>Arrays</vt:lpstr>
      <vt:lpstr>Math</vt:lpstr>
      <vt:lpstr>String</vt:lpstr>
      <vt:lpstr>String</vt:lpstr>
      <vt:lpstr>Date</vt:lpstr>
      <vt:lpstr>Window</vt:lpstr>
      <vt:lpstr>The Document Object Model (DOM)</vt:lpstr>
      <vt:lpstr>The DOM</vt:lpstr>
      <vt:lpstr>The DOM</vt:lpstr>
      <vt:lpstr>DOM Nodes</vt:lpstr>
      <vt:lpstr>DOM Nodes</vt:lpstr>
      <vt:lpstr>DOM Nodes</vt:lpstr>
      <vt:lpstr>Document Object</vt:lpstr>
      <vt:lpstr>Document Object</vt:lpstr>
      <vt:lpstr>Accessing nodes</vt:lpstr>
      <vt:lpstr>Element node Object</vt:lpstr>
      <vt:lpstr>Element node Object</vt:lpstr>
      <vt:lpstr>Modifying a DOM element</vt:lpstr>
      <vt:lpstr>Modifying a DOM element</vt:lpstr>
      <vt:lpstr>Changing an element’s style</vt:lpstr>
      <vt:lpstr>Changing an element’s style</vt:lpstr>
      <vt:lpstr>More Properties</vt:lpstr>
      <vt:lpstr>JavaScript Events</vt:lpstr>
      <vt:lpstr>JavaScript Events</vt:lpstr>
      <vt:lpstr>JavaScript Events</vt:lpstr>
      <vt:lpstr>JavaScript Events</vt:lpstr>
      <vt:lpstr>Inline Event Handler Approach</vt:lpstr>
      <vt:lpstr>Listener Approach</vt:lpstr>
      <vt:lpstr>Listener Approach</vt:lpstr>
      <vt:lpstr>Listener Approach</vt:lpstr>
      <vt:lpstr>Event Object</vt:lpstr>
      <vt:lpstr>Event Object</vt:lpstr>
      <vt:lpstr>Event Object</vt:lpstr>
      <vt:lpstr>Event Types</vt:lpstr>
      <vt:lpstr>Mouse events</vt:lpstr>
      <vt:lpstr>Keyboard events</vt:lpstr>
      <vt:lpstr>Keyboard events</vt:lpstr>
      <vt:lpstr>Form Events</vt:lpstr>
      <vt:lpstr>Form Events</vt:lpstr>
      <vt:lpstr>Frame Events</vt:lpstr>
      <vt:lpstr>Frame Events</vt:lpstr>
      <vt:lpstr>Forms</vt:lpstr>
      <vt:lpstr>Validating Forms</vt:lpstr>
      <vt:lpstr>Validating Forms</vt:lpstr>
      <vt:lpstr>Validating Forms</vt:lpstr>
      <vt:lpstr>Validating Forms</vt:lpstr>
      <vt:lpstr>Notifying the User</vt:lpstr>
      <vt:lpstr>Types of Input Validation</vt:lpstr>
      <vt:lpstr>Types of Input Validation</vt:lpstr>
      <vt:lpstr>Notifying the User</vt:lpstr>
      <vt:lpstr>Another illustrative examples</vt:lpstr>
      <vt:lpstr>How to reduce validation errors</vt:lpstr>
      <vt:lpstr>How to reduce validation errors</vt:lpstr>
      <vt:lpstr>How to reduce validation errors</vt:lpstr>
      <vt:lpstr>How to reduce validation errors</vt:lpstr>
      <vt:lpstr>How to reduce validation errors</vt:lpstr>
      <vt:lpstr>Submitting Forms</vt:lpstr>
    </vt:vector>
  </TitlesOfParts>
  <Company>Mount Royal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Randy Connolly</dc:creator>
  <cp:lastModifiedBy>savitha Savi</cp:lastModifiedBy>
  <cp:revision>734</cp:revision>
  <dcterms:created xsi:type="dcterms:W3CDTF">2012-11-14T17:20:48Z</dcterms:created>
  <dcterms:modified xsi:type="dcterms:W3CDTF">2025-05-22T09:17:46Z</dcterms:modified>
</cp:coreProperties>
</file>